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6" r:id="rId2"/>
  </p:sldMasterIdLst>
  <p:notesMasterIdLst>
    <p:notesMasterId r:id="rId37"/>
  </p:notesMasterIdLst>
  <p:sldIdLst>
    <p:sldId id="256" r:id="rId3"/>
    <p:sldId id="259" r:id="rId4"/>
    <p:sldId id="261" r:id="rId5"/>
    <p:sldId id="320" r:id="rId6"/>
    <p:sldId id="323" r:id="rId7"/>
    <p:sldId id="322" r:id="rId8"/>
    <p:sldId id="319" r:id="rId9"/>
    <p:sldId id="316" r:id="rId10"/>
    <p:sldId id="317" r:id="rId11"/>
    <p:sldId id="318" r:id="rId12"/>
    <p:sldId id="324" r:id="rId13"/>
    <p:sldId id="325" r:id="rId14"/>
    <p:sldId id="326" r:id="rId15"/>
    <p:sldId id="327" r:id="rId16"/>
    <p:sldId id="332" r:id="rId17"/>
    <p:sldId id="330" r:id="rId18"/>
    <p:sldId id="331" r:id="rId19"/>
    <p:sldId id="333" r:id="rId20"/>
    <p:sldId id="277" r:id="rId21"/>
    <p:sldId id="276" r:id="rId22"/>
    <p:sldId id="274" r:id="rId23"/>
    <p:sldId id="279" r:id="rId24"/>
    <p:sldId id="280" r:id="rId25"/>
    <p:sldId id="278" r:id="rId26"/>
    <p:sldId id="281" r:id="rId27"/>
    <p:sldId id="287" r:id="rId28"/>
    <p:sldId id="288" r:id="rId29"/>
    <p:sldId id="285" r:id="rId30"/>
    <p:sldId id="283" r:id="rId31"/>
    <p:sldId id="284" r:id="rId32"/>
    <p:sldId id="282" r:id="rId33"/>
    <p:sldId id="289" r:id="rId34"/>
    <p:sldId id="290" r:id="rId35"/>
    <p:sldId id="291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Roboto Condensed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nindra Thota" initials="PT" lastIdx="1" clrIdx="0">
    <p:extLst>
      <p:ext uri="{19B8F6BF-5375-455C-9EA6-DF929625EA0E}">
        <p15:presenceInfo xmlns:p15="http://schemas.microsoft.com/office/powerpoint/2012/main" userId="5065a85e8ed637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6600"/>
    <a:srgbClr val="FF00FF"/>
    <a:srgbClr val="33CC33"/>
    <a:srgbClr val="CCFF33"/>
    <a:srgbClr val="6699FF"/>
    <a:srgbClr val="99CC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0253" autoAdjust="0"/>
  </p:normalViewPr>
  <p:slideViewPr>
    <p:cSldViewPr snapToGrid="0">
      <p:cViewPr varScale="1">
        <p:scale>
          <a:sx n="102" d="100"/>
          <a:sy n="102" d="100"/>
        </p:scale>
        <p:origin x="950" y="67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35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498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486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6900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1055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665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IoT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6EA-0DE7-41A0-9426-4121C80CB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IoT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6EA-0DE7-41A0-9426-4121C80CB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0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256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097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470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89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9319E-6A08-4544-A747-05CD8D6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869B0-3D2A-46E4-86AB-AA8D2F95F031}" type="datetimeFigureOut">
              <a:rPr lang="en-US" smtClean="0"/>
              <a:t>28-Sep-24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D480F-D0BF-4A96-876A-5F0F4AC1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46DBD-1EBA-49CF-8FD5-7E65C542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1294-E89A-45C0-A5FC-A57293F5D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28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183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378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8091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4" r:id="rId5"/>
    <p:sldLayoutId id="2147483685" r:id="rId6"/>
  </p:sldLayoutIdLst>
  <p:transition>
    <p:fade thruBlk="1"/>
  </p:transition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2980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ransition>
    <p:fade thruBlk="1"/>
  </p:transition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090178"/>
            <a:ext cx="775096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of Things &amp; Its Applications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F1168-A3F2-4B11-899B-D76369CC63B2}"/>
              </a:ext>
            </a:extLst>
          </p:cNvPr>
          <p:cNvSpPr txBox="1"/>
          <p:nvPr/>
        </p:nvSpPr>
        <p:spPr>
          <a:xfrm>
            <a:off x="6850856" y="4293394"/>
            <a:ext cx="229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Dr. Phanindra Thota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8C2A61-0E15-845D-32F9-3D75B8CC099B}"/>
              </a:ext>
            </a:extLst>
          </p:cNvPr>
          <p:cNvSpPr txBox="1"/>
          <p:nvPr/>
        </p:nvSpPr>
        <p:spPr>
          <a:xfrm>
            <a:off x="0" y="0"/>
            <a:ext cx="9144000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Communication</a:t>
            </a:r>
          </a:p>
          <a:p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Serial Communication: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UNO has a serial communication interface (UART) via digital pins 0 (RX) and 1 (TX). It also supports serial communication over USB, which is handled by the ATmega16U2 (on newer boards) acting as a USB-to-serial converter.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I2C Communication: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board includes I2C (Inter-Integrated Circuit) communication on pins A4 (SDA) and A5 (SCL).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SPI Communication: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board supports SPI (Serial Peripheral Interface) communication, available on pins 10 (SS), 11 (MOSI), 12 (MISO), and 13 (SCK).</a:t>
            </a:r>
          </a:p>
        </p:txBody>
      </p:sp>
    </p:spTree>
    <p:extLst>
      <p:ext uri="{BB962C8B-B14F-4D97-AF65-F5344CB8AC3E}">
        <p14:creationId xmlns:p14="http://schemas.microsoft.com/office/powerpoint/2010/main" val="39218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7B61F4-1A00-4653-3506-358DA1CE60FD}"/>
              </a:ext>
            </a:extLst>
          </p:cNvPr>
          <p:cNvSpPr txBox="1"/>
          <p:nvPr/>
        </p:nvSpPr>
        <p:spPr>
          <a:xfrm>
            <a:off x="0" y="55933"/>
            <a:ext cx="9084039" cy="29854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endParaRPr lang="en-US" sz="1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Sketch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Basic function of the Arduino programming language runs in at least two parts</a:t>
            </a:r>
          </a:p>
          <a:p>
            <a:r>
              <a:rPr lang="en-US" sz="1800" b="0" i="0" u="none" strike="noStrike" baseline="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setup() and loop()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Declaration of any variables at the very beginning of the program</a:t>
            </a:r>
          </a:p>
          <a:p>
            <a:r>
              <a:rPr lang="en-US" sz="1800" b="0" i="0" u="none" strike="noStrike" baseline="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</a:t>
            </a:r>
            <a:r>
              <a:rPr lang="en-US" sz="1800" b="1" i="0" u="none" strike="noStrike" baseline="0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setup():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function present in every Arduino sketch Run once before the loop() function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en-US" sz="1800" b="0" i="0" u="none" strike="noStrike" baseline="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</a:t>
            </a:r>
            <a:r>
              <a:rPr lang="en-US" sz="1800" b="1" i="0" u="none" strike="noStrike" baseline="0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loop():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function present in every single Arduino sketch.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This code happens over and over again—reading inputs, triggering outputs,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loop() is where(almost) everything happens and where the bulk of the work is performed.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F1D0C-5A74-8DDE-7F2C-F2E584AB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341" y="2780675"/>
            <a:ext cx="3474115" cy="23083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302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D0912-B130-563C-3BC9-61F6700C2569}"/>
              </a:ext>
            </a:extLst>
          </p:cNvPr>
          <p:cNvSpPr txBox="1"/>
          <p:nvPr/>
        </p:nvSpPr>
        <p:spPr>
          <a:xfrm>
            <a:off x="1" y="0"/>
            <a:ext cx="9143999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 I/O will allow us to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read the state of an input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pin as well as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produce a logical high or low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 an output pin Each pin of a port can be programmed independently</a:t>
            </a:r>
          </a:p>
          <a:p>
            <a:pPr algn="just"/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 I/O refers to signals that can take a range of values. Arduino handles analog input using an ADC (Analog to Digital Converter) and analog output using PWM (Pulse Width Modulation).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2C28F-7AE7-108C-A282-EB3F27874A8B}"/>
              </a:ext>
            </a:extLst>
          </p:cNvPr>
          <p:cNvSpPr txBox="1"/>
          <p:nvPr/>
        </p:nvSpPr>
        <p:spPr>
          <a:xfrm>
            <a:off x="5302770" y="1525011"/>
            <a:ext cx="243964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 I/O functions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analogReference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(type)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analogWrite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(pin, value)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analogRead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(pin)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E871E-6796-4CE4-1333-660E0B7B2446}"/>
              </a:ext>
            </a:extLst>
          </p:cNvPr>
          <p:cNvSpPr txBox="1"/>
          <p:nvPr/>
        </p:nvSpPr>
        <p:spPr>
          <a:xfrm>
            <a:off x="194873" y="1436983"/>
            <a:ext cx="406233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 I/O functions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pinMode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(pin, mode)         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digitalWrite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(pin, value)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digitalRead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(pin)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E714C-F01B-881D-54EF-47EF6995220F}"/>
              </a:ext>
            </a:extLst>
          </p:cNvPr>
          <p:cNvSpPr txBox="1"/>
          <p:nvPr/>
        </p:nvSpPr>
        <p:spPr>
          <a:xfrm>
            <a:off x="251086" y="3393201"/>
            <a:ext cx="3061741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>
                <a:solidFill>
                  <a:srgbClr val="FF0000"/>
                </a:solidFill>
              </a:rPr>
              <a:t>pinMode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3333FF"/>
                </a:solidFill>
              </a:rPr>
              <a:t>13</a:t>
            </a:r>
            <a:r>
              <a:rPr lang="en-US" dirty="0"/>
              <a:t>, INPUT/OUTPUT);</a:t>
            </a:r>
          </a:p>
          <a:p>
            <a:pPr>
              <a:lnSpc>
                <a:spcPct val="200000"/>
              </a:lnSpc>
            </a:pPr>
            <a:r>
              <a:rPr lang="en-US" b="1" dirty="0" err="1">
                <a:solidFill>
                  <a:srgbClr val="FF0000"/>
                </a:solidFill>
              </a:rPr>
              <a:t>digitalWrite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3333FF"/>
                </a:solidFill>
              </a:rPr>
              <a:t>13</a:t>
            </a:r>
            <a:r>
              <a:rPr lang="en-US" dirty="0"/>
              <a:t>, HIGH/LOW);</a:t>
            </a:r>
          </a:p>
          <a:p>
            <a:pPr>
              <a:lnSpc>
                <a:spcPct val="200000"/>
              </a:lnSpc>
            </a:pPr>
            <a:r>
              <a:rPr lang="en-US" b="1" dirty="0" err="1">
                <a:solidFill>
                  <a:srgbClr val="FF0000"/>
                </a:solidFill>
              </a:rPr>
              <a:t>digitalRead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3333FF"/>
                </a:solidFill>
              </a:rPr>
              <a:t>13</a:t>
            </a:r>
            <a:r>
              <a:rPr lang="en-US" dirty="0"/>
              <a:t>);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7A84EE-EF19-9F2E-4A53-A93AFF8C20A3}"/>
              </a:ext>
            </a:extLst>
          </p:cNvPr>
          <p:cNvCxnSpPr/>
          <p:nvPr/>
        </p:nvCxnSpPr>
        <p:spPr>
          <a:xfrm>
            <a:off x="179882" y="3282846"/>
            <a:ext cx="8791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87A62E-3B57-3B21-E88D-F1C8A0AE5917}"/>
              </a:ext>
            </a:extLst>
          </p:cNvPr>
          <p:cNvSpPr txBox="1"/>
          <p:nvPr/>
        </p:nvSpPr>
        <p:spPr>
          <a:xfrm>
            <a:off x="5149121" y="3475645"/>
            <a:ext cx="462446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analogRead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/>
              <a:t>(pin); (Input, 0-1023)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analogWrite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dirty="0"/>
              <a:t>(pin, value); (Output, 0-255 PWM)</a:t>
            </a:r>
          </a:p>
        </p:txBody>
      </p:sp>
    </p:spTree>
    <p:extLst>
      <p:ext uri="{BB962C8B-B14F-4D97-AF65-F5344CB8AC3E}">
        <p14:creationId xmlns:p14="http://schemas.microsoft.com/office/powerpoint/2010/main" val="216783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4D4DE-F084-5BD4-4794-C7ECE0DF0D19}"/>
              </a:ext>
            </a:extLst>
          </p:cNvPr>
          <p:cNvSpPr txBox="1"/>
          <p:nvPr/>
        </p:nvSpPr>
        <p:spPr>
          <a:xfrm>
            <a:off x="168442" y="541802"/>
            <a:ext cx="8975558" cy="4439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05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 I/O functions </a:t>
            </a:r>
          </a:p>
          <a:p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 I/O refers to signals that have two states: HIGH (ON, 5V) or LOW (OFF, 0V).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</a:t>
            </a:r>
            <a:r>
              <a:rPr lang="en-US" sz="2400" b="1" dirty="0" err="1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pinMode</a:t>
            </a:r>
            <a:r>
              <a:rPr lang="en-US" sz="24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(pin, mode)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20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(</a:t>
            </a:r>
            <a:r>
              <a:rPr lang="en-US" sz="20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pin,mode</a:t>
            </a:r>
            <a:r>
              <a:rPr lang="en-US" sz="20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Parameters</a:t>
            </a:r>
          </a:p>
          <a:p>
            <a:r>
              <a:rPr lang="en-US" sz="20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</a:t>
            </a:r>
            <a:r>
              <a:rPr lang="en-US" sz="20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: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number of the pin whose mode you wish to set</a:t>
            </a:r>
          </a:p>
          <a:p>
            <a:r>
              <a:rPr lang="en-US" sz="20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mode: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OUTPUT, or INPUT_PULLUP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Returns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pinMode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(13, OUTPUT);   // Set pin 13 as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pinMode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(2, INPUT);     // Set pin 2 as an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0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368876-ECDC-8318-F131-2CBE62D13021}"/>
              </a:ext>
            </a:extLst>
          </p:cNvPr>
          <p:cNvSpPr txBox="1"/>
          <p:nvPr/>
        </p:nvSpPr>
        <p:spPr>
          <a:xfrm>
            <a:off x="89941" y="812412"/>
            <a:ext cx="4122295" cy="215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n-NO" sz="2000" b="1" i="0" u="none" strike="noStrike" baseline="0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digitalWrite(pin, value)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4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pin,value</a:t>
            </a:r>
            <a:r>
              <a:rPr lang="en-US" sz="14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Parameters</a:t>
            </a: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Pin: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number of the pin you want to write</a:t>
            </a: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value: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or LOW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Returns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8438C-9736-F1E7-8200-B08C965F3867}"/>
              </a:ext>
            </a:extLst>
          </p:cNvPr>
          <p:cNvSpPr txBox="1"/>
          <p:nvPr/>
        </p:nvSpPr>
        <p:spPr>
          <a:xfrm>
            <a:off x="398817" y="3703909"/>
            <a:ext cx="2044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digitalWrite</a:t>
            </a:r>
            <a:r>
              <a:rPr lang="en-US" dirty="0"/>
              <a:t>(13, HIGH);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D135-D738-BEFF-042A-16DD188F9DC6}"/>
              </a:ext>
            </a:extLst>
          </p:cNvPr>
          <p:cNvSpPr txBox="1"/>
          <p:nvPr/>
        </p:nvSpPr>
        <p:spPr>
          <a:xfrm>
            <a:off x="4418156" y="824672"/>
            <a:ext cx="4336100" cy="2154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n-NO" sz="20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digitalRead(pin)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sz="14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(pin)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Parameters</a:t>
            </a: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pin: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number of the pin you want to read (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Returns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HIGH or LOW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8A254-548A-E039-C381-291F434C4E1A}"/>
              </a:ext>
            </a:extLst>
          </p:cNvPr>
          <p:cNvSpPr txBox="1"/>
          <p:nvPr/>
        </p:nvSpPr>
        <p:spPr>
          <a:xfrm>
            <a:off x="4828411" y="3726395"/>
            <a:ext cx="2044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digitalRead</a:t>
            </a:r>
            <a:r>
              <a:rPr lang="en-US" dirty="0"/>
              <a:t>(13);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BEC28-78AA-4D4C-9D87-8C3174B0130A}"/>
              </a:ext>
            </a:extLst>
          </p:cNvPr>
          <p:cNvSpPr txBox="1"/>
          <p:nvPr/>
        </p:nvSpPr>
        <p:spPr>
          <a:xfrm>
            <a:off x="211737" y="3158938"/>
            <a:ext cx="4575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7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40CCF-9800-8B3D-AB29-10B42265E482}"/>
              </a:ext>
            </a:extLst>
          </p:cNvPr>
          <p:cNvSpPr txBox="1"/>
          <p:nvPr/>
        </p:nvSpPr>
        <p:spPr>
          <a:xfrm>
            <a:off x="112228" y="821308"/>
            <a:ext cx="903177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 I/O functions</a:t>
            </a:r>
          </a:p>
          <a:p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</a:t>
            </a:r>
            <a:r>
              <a:rPr lang="en-US" sz="1800" b="1" i="0" u="none" strike="noStrike" baseline="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analogReference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(type)Provides the Arduino’s ADC a reference voltage other than +5 V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Effectively increases the resolution available to analog inputs that operate at some other range of lower voltages below +5 V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function is only called once in a sketch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Must be declared before </a:t>
            </a:r>
            <a:r>
              <a:rPr lang="en-US" sz="1800" b="1" i="0" u="none" strike="noStrike" baseline="0" dirty="0" err="1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analogRead</a:t>
            </a:r>
            <a:r>
              <a:rPr lang="en-US" sz="1800" b="1" i="0" u="none" strike="noStrike" baseline="0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is used for the first time –placed in the </a:t>
            </a:r>
            <a:r>
              <a:rPr lang="en-US" sz="1800" b="1" i="0" u="none" strike="noStrike" baseline="0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setup()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type specified relates to the kind of reference voltage that we want to use.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0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C2BE1-A77F-6569-7A90-637B7064D8C9}"/>
              </a:ext>
            </a:extLst>
          </p:cNvPr>
          <p:cNvSpPr txBox="1"/>
          <p:nvPr/>
        </p:nvSpPr>
        <p:spPr>
          <a:xfrm>
            <a:off x="0" y="632771"/>
            <a:ext cx="9144000" cy="3916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05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analogReference</a:t>
            </a:r>
            <a:r>
              <a:rPr lang="en-US" sz="14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(type)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Parameters</a:t>
            </a:r>
          </a:p>
          <a:p>
            <a:r>
              <a:rPr lang="en-US" sz="1400" b="1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type: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which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type of reference to use (DEFAULT,INTERNAL, INTERNAL1V1, INTERNAL2V56, or EXTERNAL)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Returns</a:t>
            </a: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DEFAULT: the default analog reference of 5 volts (on 5 V Arduino boards) or 3.3 volts (on 3.3 V Arduino boards)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INTERNAL: a built-in reference, equal to 1.1 volts on the ATmega168 or ATmega328 and 2.56 volts on the ATmega8 (not available on the Arduino Mega)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INTERNAL1V1: a built-in 1.1 V reference (Arduino Mega only)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INTERNAL2V56: a built-in 2.56 V reference (Arduino Mega only)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EXTERNAL: the voltage applied to the AREF pin (0–5 V only) is used as the reference</a:t>
            </a:r>
          </a:p>
        </p:txBody>
      </p:sp>
    </p:spTree>
    <p:extLst>
      <p:ext uri="{BB962C8B-B14F-4D97-AF65-F5344CB8AC3E}">
        <p14:creationId xmlns:p14="http://schemas.microsoft.com/office/powerpoint/2010/main" val="364526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11CC95-96E4-18E0-1310-8BB92CA03421}"/>
              </a:ext>
            </a:extLst>
          </p:cNvPr>
          <p:cNvSpPr txBox="1"/>
          <p:nvPr/>
        </p:nvSpPr>
        <p:spPr>
          <a:xfrm>
            <a:off x="0" y="727023"/>
            <a:ext cx="9001593" cy="34849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2. </a:t>
            </a:r>
            <a:r>
              <a:rPr lang="en-US" sz="16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analogRead</a:t>
            </a:r>
            <a:r>
              <a:rPr lang="en-US" sz="1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(pin)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Reads the value from a specified analog pin with a 10-bit resolution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Works with the above analogy only for pins (A0–A5)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analogRead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() command will return a number including or between 0 and 1023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takes about 100 µs (0.0001 s) to read an analog input maximum reading rate is about 10,000 times a second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not need to be first declared as INPUT nor OUTPUT</a:t>
            </a:r>
          </a:p>
          <a:p>
            <a:pPr>
              <a:lnSpc>
                <a:spcPct val="150000"/>
              </a:lnSpc>
            </a:pP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analogRead</a:t>
            </a:r>
            <a:r>
              <a:rPr lang="en-US" sz="1200" b="0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(pin)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Parameters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pin: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number of the analog input pin to read from(0-5)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Returns int(0 to 1023)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4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7934DC-5DE8-4715-43E2-0D427D17F936}"/>
              </a:ext>
            </a:extLst>
          </p:cNvPr>
          <p:cNvSpPr txBox="1"/>
          <p:nvPr/>
        </p:nvSpPr>
        <p:spPr>
          <a:xfrm>
            <a:off x="0" y="512337"/>
            <a:ext cx="9144000" cy="41928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endParaRPr lang="en-US" sz="1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3. </a:t>
            </a:r>
            <a:r>
              <a:rPr lang="en-US" sz="16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analogWrite</a:t>
            </a:r>
            <a:r>
              <a:rPr lang="en-US" sz="1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sz="1600" b="1" i="0" u="none" strike="noStrike" baseline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pin,value</a:t>
            </a:r>
            <a:r>
              <a:rPr lang="en-US" sz="1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Arduino also has the capability to output a Digital signal that acts as an Analog signal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signal is called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pulse width modulation (PWM)</a:t>
            </a: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Digital Pins 3, 5, 6, 9, 10, and 11 have PWM capabilities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output a PWM signal use the command: </a:t>
            </a:r>
            <a:r>
              <a:rPr lang="en-US" sz="14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analogWrite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()</a:t>
            </a: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You do not need to call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pinMode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() to set the pin as an output before calling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analogWrite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1200" b="0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pin,value</a:t>
            </a:r>
            <a:r>
              <a:rPr lang="en-US" sz="1200" b="0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Parameters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 err="1">
                <a:solidFill>
                  <a:srgbClr val="C00000"/>
                </a:solidFill>
                <a:latin typeface="Courier New" panose="02070309020205020404" pitchFamily="49" charset="0"/>
              </a:rPr>
              <a:t>pin: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number of the pin you want to write value: the duty cycle between 0 (always off, 0%) and 255 (always on, 100%)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Returns</a:t>
            </a:r>
          </a:p>
          <a:p>
            <a:pPr>
              <a:lnSpc>
                <a:spcPct val="150000"/>
              </a:lnSpc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0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363E5A-BB7F-4806-9CD3-D967184FC8CC}"/>
              </a:ext>
            </a:extLst>
          </p:cNvPr>
          <p:cNvSpPr/>
          <p:nvPr/>
        </p:nvSpPr>
        <p:spPr>
          <a:xfrm>
            <a:off x="0" y="0"/>
            <a:ext cx="3435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Communication Interfaces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CFCD1D-8DD7-4F2A-8C25-7203EE40765B}"/>
              </a:ext>
            </a:extLst>
          </p:cNvPr>
          <p:cNvSpPr/>
          <p:nvPr/>
        </p:nvSpPr>
        <p:spPr>
          <a:xfrm>
            <a:off x="0" y="491464"/>
            <a:ext cx="91440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 board communication interfaces </a:t>
            </a:r>
            <a:r>
              <a:rPr lang="en-US" sz="21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 Integrated Circuit</a:t>
            </a: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Bus (I2C)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I2C is a synchronous bi-directional half duplex </a:t>
            </a:r>
            <a:r>
              <a:rPr lang="en-US" sz="21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(one-directional communication at a given point of time)</a:t>
            </a: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two wire serial interface bus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I2C bus comprise of two bus lines 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	</a:t>
            </a:r>
            <a:r>
              <a:rPr lang="en-US" sz="21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Serial Clock–SCL  (For Synchronous Communication)</a:t>
            </a:r>
          </a:p>
          <a:p>
            <a:pPr>
              <a:lnSpc>
                <a:spcPct val="150000"/>
              </a:lnSpc>
            </a:pPr>
            <a:r>
              <a:rPr lang="en-US" sz="21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	Serial Data–SDA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 SCL line is responsible for generating synchronization clock pulses 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5. SDA is responsible for transmitting the serial data across devices</a:t>
            </a:r>
          </a:p>
          <a:p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6. I2C bus is a shared bus system to which many number of I2C devices can be </a:t>
            </a:r>
          </a:p>
          <a:p>
            <a:r>
              <a:rPr lang="en-US" sz="21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connected</a:t>
            </a:r>
            <a:r>
              <a:rPr lang="en-US" sz="2100" dirty="0">
                <a:latin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3165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/>
        </p:nvSpPr>
        <p:spPr>
          <a:xfrm>
            <a:off x="463524" y="1278730"/>
            <a:ext cx="4622825" cy="185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sym typeface="Roboto Condensed"/>
              </a:rPr>
              <a:t>Unit-3</a:t>
            </a:r>
            <a:endParaRPr sz="12000" b="1" dirty="0">
              <a:solidFill>
                <a:srgbClr val="3F5378"/>
              </a:solidFill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3F975E-01BF-40C1-ADA3-4673F2336BF0}"/>
              </a:ext>
            </a:extLst>
          </p:cNvPr>
          <p:cNvSpPr/>
          <p:nvPr/>
        </p:nvSpPr>
        <p:spPr>
          <a:xfrm>
            <a:off x="-1" y="2954311"/>
            <a:ext cx="739942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IoT Physical Devices and Endpoints - Arduino UNO</a:t>
            </a:r>
            <a:endParaRPr lang="en-US" sz="4400" b="1" dirty="0">
              <a:solidFill>
                <a:srgbClr val="FFC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31A0-3ED8-4925-8F6D-38E2E881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000" y="0"/>
            <a:ext cx="1161000" cy="108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380938-5F56-4725-A42D-C92B672E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8" y="2353340"/>
            <a:ext cx="4143722" cy="2626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0ABBA-45D5-45E2-B67B-50F169888A9D}"/>
              </a:ext>
            </a:extLst>
          </p:cNvPr>
          <p:cNvSpPr/>
          <p:nvPr/>
        </p:nvSpPr>
        <p:spPr>
          <a:xfrm>
            <a:off x="0" y="120316"/>
            <a:ext cx="9144000" cy="4928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25" dirty="0">
              <a:latin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 Integrated Circuit Bus (I2C) / TWI (Two Wire Interface)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I2C bus is a shared bus system to which many number of I2C devices can be connected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SDA and SCL are conned to +</a:t>
            </a:r>
            <a:r>
              <a:rPr lang="en-US" sz="1800" b="1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Vcc</a:t>
            </a:r>
            <a:endParaRPr lang="en-US" sz="18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‘Master’ device is responsible for controlling the communication by initiating/terminating data transfer. </a:t>
            </a:r>
          </a:p>
          <a:p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Low Bandwidth protocol used for short range communication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 max 128 devices we can connect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I2C is </a:t>
            </a:r>
            <a:r>
              <a:rPr lang="en-US" sz="18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 Master-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 Slave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Configuration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No.of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devices is also limited by the total allowed </a:t>
            </a:r>
          </a:p>
          <a:p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bus capacitance of 400 micro farad</a:t>
            </a:r>
          </a:p>
        </p:txBody>
      </p:sp>
    </p:spTree>
    <p:extLst>
      <p:ext uri="{BB962C8B-B14F-4D97-AF65-F5344CB8AC3E}">
        <p14:creationId xmlns:p14="http://schemas.microsoft.com/office/powerpoint/2010/main" val="311146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5BBA-59D8-46B2-A126-CD53E4AAB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/>
          <a:stretch/>
        </p:blipFill>
        <p:spPr>
          <a:xfrm>
            <a:off x="6720" y="504268"/>
            <a:ext cx="9144000" cy="46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76CA5-0638-49BD-BE1B-450E53494129}"/>
              </a:ext>
            </a:extLst>
          </p:cNvPr>
          <p:cNvSpPr/>
          <p:nvPr/>
        </p:nvSpPr>
        <p:spPr>
          <a:xfrm>
            <a:off x="0" y="0"/>
            <a:ext cx="9144000" cy="400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">
              <a:lnSpc>
                <a:spcPct val="115000"/>
              </a:lnSpc>
              <a:spcBef>
                <a:spcPts val="34"/>
              </a:spcBef>
              <a:tabLst>
                <a:tab pos="304800" algn="l"/>
              </a:tabLst>
            </a:pPr>
            <a:r>
              <a:rPr lang="en-US" sz="2400" b="1" spc="8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2C -  Five</a:t>
            </a:r>
            <a:r>
              <a:rPr lang="en-US" sz="2400" b="1" spc="-4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</a:t>
            </a:r>
            <a:r>
              <a:rPr lang="en-US" sz="2400" b="1" spc="8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erat</a:t>
            </a:r>
            <a:r>
              <a:rPr lang="en-US" sz="2400" b="1" spc="-8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ng</a:t>
            </a:r>
            <a:r>
              <a:rPr lang="en-US" sz="2400" b="1" spc="-34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</a:t>
            </a:r>
            <a:r>
              <a:rPr lang="en-US" sz="2400" b="1" spc="4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eed</a:t>
            </a:r>
            <a:r>
              <a:rPr lang="en-US" sz="2400" b="1" spc="-1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ca</a:t>
            </a:r>
            <a:r>
              <a:rPr lang="en-US" sz="2400" b="1" spc="-8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eg</a:t>
            </a:r>
            <a:r>
              <a:rPr lang="en-US" sz="2400" b="1" spc="8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</a:t>
            </a:r>
            <a:r>
              <a:rPr lang="en-US" sz="2400" b="1" dirty="0">
                <a:solidFill>
                  <a:srgbClr val="001F5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ries</a:t>
            </a:r>
          </a:p>
          <a:p>
            <a:pPr marL="49530">
              <a:lnSpc>
                <a:spcPct val="115000"/>
              </a:lnSpc>
              <a:spcBef>
                <a:spcPts val="34"/>
              </a:spcBef>
              <a:tabLst>
                <a:tab pos="304800" algn="l"/>
              </a:tabLst>
            </a:pPr>
            <a:endParaRPr lang="en-US" sz="105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lnSpc>
                <a:spcPts val="638"/>
              </a:lnSpc>
              <a:spcBef>
                <a:spcPts val="15"/>
              </a:spcBef>
            </a:pPr>
            <a:r>
              <a:rPr lang="en-US" sz="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endParaRPr lang="en-US" sz="788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9530">
              <a:lnSpc>
                <a:spcPct val="115000"/>
              </a:lnSpc>
              <a:tabLst>
                <a:tab pos="390525" algn="l"/>
              </a:tabLst>
            </a:pP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	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nd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</a:t>
            </a:r>
            <a:r>
              <a:rPr lang="en-US" sz="2400" b="1" spc="-26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spc="-15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od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</a:t>
            </a:r>
            <a:r>
              <a:rPr lang="en-US" sz="24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en-US" sz="24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Sm</a:t>
            </a:r>
            <a:r>
              <a:rPr lang="en-US" sz="2400" spc="-1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</a:t>
            </a:r>
            <a:r>
              <a:rPr lang="en-US" sz="2400" spc="-1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 rate</a:t>
            </a:r>
            <a:r>
              <a:rPr lang="en-US" sz="2400" spc="-19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up to</a:t>
            </a:r>
            <a:r>
              <a:rPr lang="en-US" sz="2400" spc="-1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r>
              <a:rPr lang="en-US" sz="24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</a:t>
            </a:r>
            <a:r>
              <a:rPr lang="en-US" sz="24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bit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/s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ec)</a:t>
            </a:r>
          </a:p>
          <a:p>
            <a:pPr>
              <a:lnSpc>
                <a:spcPts val="975"/>
              </a:lnSpc>
            </a:pP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</a:p>
          <a:p>
            <a:pPr marL="49530">
              <a:lnSpc>
                <a:spcPct val="115000"/>
              </a:lnSpc>
              <a:tabLst>
                <a:tab pos="390525" algn="l"/>
              </a:tabLst>
            </a:pP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	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Fast</a:t>
            </a:r>
            <a:r>
              <a:rPr lang="en-US" sz="2400" b="1" spc="-8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spc="-15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od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</a:t>
            </a:r>
            <a:r>
              <a:rPr lang="en-US" sz="2400" b="1" spc="-8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en-US" sz="24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Fm</a:t>
            </a:r>
            <a:r>
              <a:rPr lang="en-US" sz="2400" spc="-1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 Data</a:t>
            </a:r>
            <a:r>
              <a:rPr lang="en-US" sz="2400" spc="-1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rate</a:t>
            </a:r>
            <a:r>
              <a:rPr lang="en-US" sz="2400" spc="-1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up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to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0</a:t>
            </a:r>
            <a:r>
              <a:rPr lang="en-US" sz="24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</a:t>
            </a:r>
            <a:r>
              <a:rPr lang="en-US" sz="24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pPr>
              <a:lnSpc>
                <a:spcPts val="975"/>
              </a:lnSpc>
            </a:pP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</a:p>
          <a:p>
            <a:pPr marL="49530">
              <a:lnSpc>
                <a:spcPct val="115000"/>
              </a:lnSpc>
              <a:tabLst>
                <a:tab pos="390525" algn="l"/>
              </a:tabLst>
            </a:pP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	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b="1" spc="-1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spc="-15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od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</a:t>
            </a:r>
            <a:r>
              <a:rPr lang="en-US" sz="2400" b="1" spc="-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</a:t>
            </a:r>
            <a:r>
              <a:rPr lang="en-US" sz="2400" b="1" spc="-1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en-US" sz="24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</a:t>
            </a:r>
            <a:r>
              <a:rPr lang="en-US" sz="2400" spc="-19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+ - 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ata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ate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</a:t>
            </a:r>
            <a:r>
              <a:rPr lang="en-US" sz="2400" spc="-1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to 1M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/sec)</a:t>
            </a:r>
          </a:p>
          <a:p>
            <a:pPr>
              <a:lnSpc>
                <a:spcPts val="975"/>
              </a:lnSpc>
            </a:pP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</a:p>
          <a:p>
            <a:pPr marL="49530">
              <a:lnSpc>
                <a:spcPct val="115000"/>
              </a:lnSpc>
              <a:tabLst>
                <a:tab pos="390525" algn="l"/>
              </a:tabLst>
            </a:pP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	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ig</a:t>
            </a:r>
            <a:r>
              <a:rPr lang="en-US" sz="2400" b="1" spc="8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</a:t>
            </a:r>
            <a:r>
              <a:rPr lang="en-US" sz="2400" b="1" spc="-8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ed</a:t>
            </a:r>
            <a:r>
              <a:rPr lang="en-US" sz="2400" b="1" spc="-3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spc="-19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</a:t>
            </a:r>
            <a:r>
              <a:rPr lang="en-US" sz="2400" b="1" spc="8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 </a:t>
            </a:r>
            <a:r>
              <a:rPr lang="en-US" sz="24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</a:t>
            </a:r>
            <a:r>
              <a:rPr lang="en-US" sz="2400" spc="-19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</a:t>
            </a:r>
            <a:r>
              <a:rPr lang="en-US" sz="24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</a:t>
            </a:r>
            <a:r>
              <a:rPr lang="en-US" sz="2400" spc="-23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 Data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rate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up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to</a:t>
            </a:r>
            <a:r>
              <a:rPr lang="en-US" sz="24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4M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/s</a:t>
            </a:r>
            <a:r>
              <a:rPr lang="en-US" sz="24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c)</a:t>
            </a:r>
          </a:p>
          <a:p>
            <a:pPr>
              <a:lnSpc>
                <a:spcPts val="975"/>
              </a:lnSpc>
            </a:pP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</a:p>
          <a:p>
            <a:pPr marL="49530">
              <a:lnSpc>
                <a:spcPct val="115000"/>
              </a:lnSpc>
              <a:tabLst>
                <a:tab pos="390525" algn="l"/>
              </a:tabLst>
            </a:pP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	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Ultra</a:t>
            </a:r>
            <a:r>
              <a:rPr lang="en-US" sz="2400" b="1" spc="-15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Fas</a:t>
            </a:r>
            <a:r>
              <a:rPr lang="en-US" sz="2400" b="1" spc="-1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b="1" spc="4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</a:t>
            </a:r>
            <a:r>
              <a:rPr lang="en-US" sz="2400" b="1" spc="-19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</a:t>
            </a:r>
            <a:r>
              <a:rPr lang="en-US" sz="2400" b="1" spc="8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</a:t>
            </a:r>
            <a:r>
              <a:rPr lang="en-US" sz="24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</a:t>
            </a:r>
            <a:r>
              <a:rPr lang="en-US" sz="2400" b="1" spc="-15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en-US" sz="24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UF</a:t>
            </a:r>
            <a:r>
              <a:rPr lang="en-US" sz="2400" spc="-15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), wi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</a:t>
            </a:r>
            <a:r>
              <a:rPr lang="en-US" sz="2400" spc="-1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bit</a:t>
            </a:r>
            <a:r>
              <a:rPr lang="en-US" sz="2400" spc="-23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rate</a:t>
            </a:r>
            <a:r>
              <a:rPr lang="en-US" sz="2400" spc="-1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up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to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</a:t>
            </a:r>
            <a:r>
              <a:rPr lang="en-US" sz="24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bi</a:t>
            </a:r>
            <a:r>
              <a:rPr lang="en-US" sz="24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/s</a:t>
            </a:r>
          </a:p>
          <a:p>
            <a:pPr>
              <a:lnSpc>
                <a:spcPts val="675"/>
              </a:lnSpc>
              <a:spcBef>
                <a:spcPts val="19"/>
              </a:spcBef>
            </a:pPr>
            <a:r>
              <a:rPr lang="en-US" sz="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endParaRPr lang="en-US" sz="788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lnSpc>
                <a:spcPts val="750"/>
              </a:lnSpc>
            </a:pPr>
            <a:r>
              <a:rPr lang="en-US" sz="67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endParaRPr lang="en-US" sz="788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>
              <a:lnSpc>
                <a:spcPts val="750"/>
              </a:lnSpc>
            </a:pPr>
            <a:r>
              <a:rPr lang="en-US" sz="67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endParaRPr lang="en-US" sz="788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9530">
              <a:lnSpc>
                <a:spcPct val="115000"/>
              </a:lnSpc>
              <a:tabLst>
                <a:tab pos="304800" algn="l"/>
              </a:tabLst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IEEE S</a:t>
            </a:r>
            <a:r>
              <a:rPr lang="en-US" sz="1800" spc="-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</a:t>
            </a:r>
            <a:r>
              <a:rPr lang="en-US" sz="18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</a:t>
            </a:r>
            <a:r>
              <a:rPr lang="en-US" sz="1800" spc="-23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spc="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1355-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1995</a:t>
            </a:r>
            <a:r>
              <a:rPr lang="en-US" sz="1800" spc="-3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– f</a:t>
            </a:r>
            <a:r>
              <a:rPr lang="en-US" sz="18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</a:t>
            </a:r>
            <a:r>
              <a:rPr lang="en-US" sz="1800" spc="-19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serial</a:t>
            </a:r>
            <a:r>
              <a:rPr lang="en-US" sz="1800" spc="-19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</a:t>
            </a:r>
            <a:r>
              <a:rPr lang="en-US" sz="1800" spc="-15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1800" spc="-19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</a:t>
            </a:r>
            <a:r>
              <a:rPr lang="en-US" sz="1800" spc="8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n-US" sz="18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</a:t>
            </a:r>
            <a:r>
              <a:rPr lang="en-US" sz="1800" spc="-4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ion</a:t>
            </a:r>
            <a:endParaRPr lang="en-US" sz="9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2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F9930E4-C7F0-4FB8-A0FC-D744C7415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6035"/>
            <a:ext cx="13856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5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9FF760-64D1-4F00-9504-A71E5D062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6382"/>
            <a:ext cx="9144000" cy="182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  <a:tabLst>
                <a:tab pos="1076325" algn="l"/>
              </a:tabLst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>
              <a:buClrTx/>
              <a:tabLst>
                <a:tab pos="1076325" algn="l"/>
              </a:tabLst>
            </a:pPr>
            <a:r>
              <a:rPr lang="en-US" altLang="en-US" sz="15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• </a:t>
            </a:r>
            <a:r>
              <a:rPr lang="en-US" alt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SPI is a synchronous bi-directional full duplex four-wire serial interface bus</a:t>
            </a:r>
          </a:p>
          <a:p>
            <a:pPr defTabSz="685800">
              <a:buClrTx/>
              <a:tabLst>
                <a:tab pos="1076325" algn="l"/>
              </a:tabLst>
            </a:pPr>
            <a:endParaRPr lang="en-US" altLang="en-US" sz="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defTabSz="685800">
              <a:buClrTx/>
              <a:tabLst>
                <a:tab pos="1076325" algn="l"/>
              </a:tabLst>
            </a:pPr>
            <a:r>
              <a:rPr lang="en-US" alt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SPI was introduced by Motorola</a:t>
            </a:r>
          </a:p>
          <a:p>
            <a:pPr defTabSz="685800">
              <a:buClrTx/>
              <a:tabLst>
                <a:tab pos="1076325" algn="l"/>
              </a:tabLst>
            </a:pPr>
            <a:endParaRPr lang="en-US" altLang="en-US" sz="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defTabSz="685800">
              <a:buClrTx/>
              <a:tabLst>
                <a:tab pos="1076325" algn="l"/>
              </a:tabLst>
            </a:pPr>
            <a:r>
              <a:rPr lang="en-US" alt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It is a </a:t>
            </a:r>
            <a:r>
              <a:rPr lang="en-US" altLang="en-US" sz="1500" b="1" i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single master </a:t>
            </a:r>
            <a:r>
              <a:rPr lang="en-US" altLang="en-US" sz="1500" b="1" i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multi-slave</a:t>
            </a:r>
            <a:r>
              <a:rPr lang="en-US" alt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system</a:t>
            </a:r>
            <a:endParaRPr lang="en-US" altLang="en-US" sz="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defTabSz="685800">
              <a:lnSpc>
                <a:spcPct val="150000"/>
              </a:lnSpc>
              <a:buClrTx/>
              <a:tabLst>
                <a:tab pos="1076325" algn="l"/>
              </a:tabLst>
            </a:pPr>
            <a:r>
              <a:rPr lang="en-US" alt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SPI requires four signal lines for communication</a:t>
            </a:r>
          </a:p>
          <a:p>
            <a:pPr lvl="0">
              <a:lnSpc>
                <a:spcPct val="150000"/>
              </a:lnSpc>
            </a:pPr>
            <a:r>
              <a:rPr lang="en-US" alt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SPI devices support much higher clock frequencies compared to I2C interfaces.</a:t>
            </a:r>
            <a:endParaRPr lang="en-US" altLang="en-US" sz="15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defTabSz="685800">
              <a:buClrTx/>
              <a:tabLst>
                <a:tab pos="1076325" algn="l"/>
              </a:tabLst>
            </a:pP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3517A-230B-41D3-B362-5A6897B8EC2F}"/>
              </a:ext>
            </a:extLst>
          </p:cNvPr>
          <p:cNvSpPr/>
          <p:nvPr/>
        </p:nvSpPr>
        <p:spPr>
          <a:xfrm>
            <a:off x="0" y="1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</a:pPr>
            <a:r>
              <a:rPr lang="en-US" altLang="en-US" sz="2700" b="1" dirty="0">
                <a:solidFill>
                  <a:srgbClr val="001F5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 Peripheral Interface ( SPI) Bus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75B4C-7C10-426A-A062-7FF2C75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54" y="2514601"/>
            <a:ext cx="4926247" cy="2030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4A238-FF35-408F-8F5F-BB98BC82E41E}"/>
              </a:ext>
            </a:extLst>
          </p:cNvPr>
          <p:cNvSpPr txBox="1"/>
          <p:nvPr/>
        </p:nvSpPr>
        <p:spPr>
          <a:xfrm>
            <a:off x="1" y="2474037"/>
            <a:ext cx="43030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</a:t>
            </a:r>
            <a:r>
              <a:rPr lang="en-US" altLang="en-US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Master Out Slave In (MOSI): </a:t>
            </a:r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Signal line carrying the </a:t>
            </a: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data from master to slave device. It is also known as    </a:t>
            </a: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Slave Input/Slave Data In (SI/SDI).</a:t>
            </a:r>
          </a:p>
          <a:p>
            <a:pPr lvl="0"/>
            <a:endParaRPr lang="en-US" alt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</a:t>
            </a:r>
            <a:r>
              <a:rPr lang="en-US" altLang="en-US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Master In Slave Out (MISO): </a:t>
            </a:r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Signal line carrying the   </a:t>
            </a: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data from slave to master device. It is also known as </a:t>
            </a: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Slave Output (SO/SDO).</a:t>
            </a:r>
          </a:p>
          <a:p>
            <a:pPr lvl="0"/>
            <a:endParaRPr lang="en-US" alt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</a:t>
            </a:r>
            <a:r>
              <a:rPr lang="en-US" altLang="en-US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Serial Clock (SCLK): </a:t>
            </a:r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Signal line carrying the clock </a:t>
            </a:r>
          </a:p>
          <a:p>
            <a:pPr lvl="0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signals.</a:t>
            </a:r>
          </a:p>
          <a:p>
            <a:pPr lvl="0"/>
            <a:endParaRPr lang="en-US" altLang="en-US" sz="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0" algn="just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•  </a:t>
            </a:r>
            <a:r>
              <a:rPr lang="en-US" altLang="en-US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Slave Select (SS): </a:t>
            </a:r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Signal line for slave device select. </a:t>
            </a:r>
          </a:p>
          <a:p>
            <a:pPr lvl="0" algn="just"/>
            <a:r>
              <a:rPr lang="en-US" alt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It is an active low signal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5CB30-6C8C-4A5C-95FB-CB27C8C708E6}"/>
              </a:ext>
            </a:extLst>
          </p:cNvPr>
          <p:cNvSpPr/>
          <p:nvPr/>
        </p:nvSpPr>
        <p:spPr>
          <a:xfrm>
            <a:off x="6078083" y="4562826"/>
            <a:ext cx="119295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3333FF"/>
                </a:solidFill>
                <a:latin typeface="AzbukaStd-Medium"/>
              </a:rPr>
              <a:t>Interface</a:t>
            </a:r>
            <a:endParaRPr lang="en-US" sz="21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8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7">
            <a:extLst>
              <a:ext uri="{FF2B5EF4-FFF2-40B4-BE49-F238E27FC236}">
                <a16:creationId xmlns:a16="http://schemas.microsoft.com/office/drawing/2014/main" id="{F9C28082-9B47-4F14-9DC9-893F50399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735" y="1257422"/>
            <a:ext cx="2424749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5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5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245E4BA-50DE-493D-9536-1BBFD0CD83AD}"/>
              </a:ext>
            </a:extLst>
          </p:cNvPr>
          <p:cNvGrpSpPr/>
          <p:nvPr/>
        </p:nvGrpSpPr>
        <p:grpSpPr>
          <a:xfrm>
            <a:off x="1011993" y="983534"/>
            <a:ext cx="6097905" cy="3457043"/>
            <a:chOff x="2423160" y="2085975"/>
            <a:chExt cx="8130540" cy="4609390"/>
          </a:xfrm>
        </p:grpSpPr>
        <p:grpSp>
          <p:nvGrpSpPr>
            <p:cNvPr id="32" name="Group 34">
              <a:extLst>
                <a:ext uri="{FF2B5EF4-FFF2-40B4-BE49-F238E27FC236}">
                  <a16:creationId xmlns:a16="http://schemas.microsoft.com/office/drawing/2014/main" id="{22AD5BBF-D9DE-4DC3-99B8-C099BFA27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3160" y="2085975"/>
              <a:ext cx="8130540" cy="4609390"/>
              <a:chOff x="3816" y="2566"/>
              <a:chExt cx="12804" cy="7258"/>
            </a:xfrm>
          </p:grpSpPr>
          <p:pic>
            <p:nvPicPr>
              <p:cNvPr id="1087" name="Picture 63">
                <a:extLst>
                  <a:ext uri="{FF2B5EF4-FFF2-40B4-BE49-F238E27FC236}">
                    <a16:creationId xmlns:a16="http://schemas.microsoft.com/office/drawing/2014/main" id="{DA6BF542-D3B1-42C9-9FF6-A85931C5D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6" y="2566"/>
                <a:ext cx="12804" cy="7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56">
                <a:extLst>
                  <a:ext uri="{FF2B5EF4-FFF2-40B4-BE49-F238E27FC236}">
                    <a16:creationId xmlns:a16="http://schemas.microsoft.com/office/drawing/2014/main" id="{A6D3CEED-DD3F-4A3F-B6F9-1C15359FE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5" y="5071"/>
                <a:ext cx="5330" cy="209"/>
                <a:chOff x="8015" y="5071"/>
                <a:chExt cx="5330" cy="209"/>
              </a:xfrm>
            </p:grpSpPr>
            <p:sp>
              <p:nvSpPr>
                <p:cNvPr id="55" name="Freeform 62">
                  <a:extLst>
                    <a:ext uri="{FF2B5EF4-FFF2-40B4-BE49-F238E27FC236}">
                      <a16:creationId xmlns:a16="http://schemas.microsoft.com/office/drawing/2014/main" id="{B1438F80-F7B6-4000-9709-989897ECBF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071"/>
                  <a:ext cx="5330" cy="209"/>
                </a:xfrm>
                <a:custGeom>
                  <a:avLst/>
                  <a:gdLst>
                    <a:gd name="T0" fmla="+- 0 13255 8015"/>
                    <a:gd name="T1" fmla="*/ T0 w 5330"/>
                    <a:gd name="T2" fmla="+- 0 5176 5071"/>
                    <a:gd name="T3" fmla="*/ 5176 h 209"/>
                    <a:gd name="T4" fmla="+- 0 13143 8015"/>
                    <a:gd name="T5" fmla="*/ T4 w 5330"/>
                    <a:gd name="T6" fmla="+- 0 5241 5071"/>
                    <a:gd name="T7" fmla="*/ 5241 h 209"/>
                    <a:gd name="T8" fmla="+- 0 13139 8015"/>
                    <a:gd name="T9" fmla="*/ T8 w 5330"/>
                    <a:gd name="T10" fmla="+- 0 5255 5071"/>
                    <a:gd name="T11" fmla="*/ 5255 h 209"/>
                    <a:gd name="T12" fmla="+- 0 13146 8015"/>
                    <a:gd name="T13" fmla="*/ T12 w 5330"/>
                    <a:gd name="T14" fmla="+- 0 5266 5071"/>
                    <a:gd name="T15" fmla="*/ 5266 h 209"/>
                    <a:gd name="T16" fmla="+- 0 13152 8015"/>
                    <a:gd name="T17" fmla="*/ T16 w 5330"/>
                    <a:gd name="T18" fmla="+- 0 5276 5071"/>
                    <a:gd name="T19" fmla="*/ 5276 h 209"/>
                    <a:gd name="T20" fmla="+- 0 13166 8015"/>
                    <a:gd name="T21" fmla="*/ T20 w 5330"/>
                    <a:gd name="T22" fmla="+- 0 5280 5071"/>
                    <a:gd name="T23" fmla="*/ 5280 h 209"/>
                    <a:gd name="T24" fmla="+- 0 13306 8015"/>
                    <a:gd name="T25" fmla="*/ T24 w 5330"/>
                    <a:gd name="T26" fmla="+- 0 5198 5071"/>
                    <a:gd name="T27" fmla="*/ 5198 h 209"/>
                    <a:gd name="T28" fmla="+- 0 13300 8015"/>
                    <a:gd name="T29" fmla="*/ T28 w 5330"/>
                    <a:gd name="T30" fmla="+- 0 5198 5071"/>
                    <a:gd name="T31" fmla="*/ 5198 h 209"/>
                    <a:gd name="T32" fmla="+- 0 13300 8015"/>
                    <a:gd name="T33" fmla="*/ T32 w 5330"/>
                    <a:gd name="T34" fmla="+- 0 5195 5071"/>
                    <a:gd name="T35" fmla="*/ 5195 h 209"/>
                    <a:gd name="T36" fmla="+- 0 13289 8015"/>
                    <a:gd name="T37" fmla="*/ T36 w 5330"/>
                    <a:gd name="T38" fmla="+- 0 5195 5071"/>
                    <a:gd name="T39" fmla="*/ 5195 h 209"/>
                    <a:gd name="T40" fmla="+- 0 13255 8015"/>
                    <a:gd name="T41" fmla="*/ T40 w 5330"/>
                    <a:gd name="T42" fmla="+- 0 5176 5071"/>
                    <a:gd name="T43" fmla="*/ 5176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5330" h="209">
                      <a:moveTo>
                        <a:pt x="5240" y="105"/>
                      </a:moveTo>
                      <a:lnTo>
                        <a:pt x="5128" y="170"/>
                      </a:lnTo>
                      <a:lnTo>
                        <a:pt x="5124" y="184"/>
                      </a:lnTo>
                      <a:lnTo>
                        <a:pt x="5131" y="195"/>
                      </a:lnTo>
                      <a:lnTo>
                        <a:pt x="5137" y="205"/>
                      </a:lnTo>
                      <a:lnTo>
                        <a:pt x="5151" y="209"/>
                      </a:lnTo>
                      <a:lnTo>
                        <a:pt x="5291" y="127"/>
                      </a:lnTo>
                      <a:lnTo>
                        <a:pt x="5285" y="127"/>
                      </a:lnTo>
                      <a:lnTo>
                        <a:pt x="5285" y="124"/>
                      </a:lnTo>
                      <a:lnTo>
                        <a:pt x="5274" y="124"/>
                      </a:lnTo>
                      <a:lnTo>
                        <a:pt x="5240" y="10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6" name="Freeform 61">
                  <a:extLst>
                    <a:ext uri="{FF2B5EF4-FFF2-40B4-BE49-F238E27FC236}">
                      <a16:creationId xmlns:a16="http://schemas.microsoft.com/office/drawing/2014/main" id="{EB6120F1-CF67-46C3-BADC-654AC3271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071"/>
                  <a:ext cx="5330" cy="209"/>
                </a:xfrm>
                <a:custGeom>
                  <a:avLst/>
                  <a:gdLst>
                    <a:gd name="T0" fmla="+- 0 13217 8015"/>
                    <a:gd name="T1" fmla="*/ T0 w 5330"/>
                    <a:gd name="T2" fmla="+- 0 5153 5071"/>
                    <a:gd name="T3" fmla="*/ 5153 h 209"/>
                    <a:gd name="T4" fmla="+- 0 8015 8015"/>
                    <a:gd name="T5" fmla="*/ T4 w 5330"/>
                    <a:gd name="T6" fmla="+- 0 5153 5071"/>
                    <a:gd name="T7" fmla="*/ 5153 h 209"/>
                    <a:gd name="T8" fmla="+- 0 8015 8015"/>
                    <a:gd name="T9" fmla="*/ T8 w 5330"/>
                    <a:gd name="T10" fmla="+- 0 5198 5071"/>
                    <a:gd name="T11" fmla="*/ 5198 h 209"/>
                    <a:gd name="T12" fmla="+- 0 13217 8015"/>
                    <a:gd name="T13" fmla="*/ T12 w 5330"/>
                    <a:gd name="T14" fmla="+- 0 5198 5071"/>
                    <a:gd name="T15" fmla="*/ 5198 h 209"/>
                    <a:gd name="T16" fmla="+- 0 13255 8015"/>
                    <a:gd name="T17" fmla="*/ T16 w 5330"/>
                    <a:gd name="T18" fmla="+- 0 5176 5071"/>
                    <a:gd name="T19" fmla="*/ 5176 h 209"/>
                    <a:gd name="T20" fmla="+- 0 13217 8015"/>
                    <a:gd name="T21" fmla="*/ T20 w 5330"/>
                    <a:gd name="T22" fmla="+- 0 5153 5071"/>
                    <a:gd name="T23" fmla="*/ 5153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202" y="82"/>
                      </a:moveTo>
                      <a:lnTo>
                        <a:pt x="0" y="82"/>
                      </a:lnTo>
                      <a:lnTo>
                        <a:pt x="0" y="127"/>
                      </a:lnTo>
                      <a:lnTo>
                        <a:pt x="5202" y="127"/>
                      </a:lnTo>
                      <a:lnTo>
                        <a:pt x="5240" y="105"/>
                      </a:lnTo>
                      <a:lnTo>
                        <a:pt x="5202" y="8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7" name="Freeform 60">
                  <a:extLst>
                    <a:ext uri="{FF2B5EF4-FFF2-40B4-BE49-F238E27FC236}">
                      <a16:creationId xmlns:a16="http://schemas.microsoft.com/office/drawing/2014/main" id="{B0661200-FE4F-4FA1-A524-FA109C480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071"/>
                  <a:ext cx="5330" cy="209"/>
                </a:xfrm>
                <a:custGeom>
                  <a:avLst/>
                  <a:gdLst>
                    <a:gd name="T0" fmla="+- 0 13306 8015"/>
                    <a:gd name="T1" fmla="*/ T0 w 5330"/>
                    <a:gd name="T2" fmla="+- 0 5153 5071"/>
                    <a:gd name="T3" fmla="*/ 5153 h 209"/>
                    <a:gd name="T4" fmla="+- 0 13300 8015"/>
                    <a:gd name="T5" fmla="*/ T4 w 5330"/>
                    <a:gd name="T6" fmla="+- 0 5153 5071"/>
                    <a:gd name="T7" fmla="*/ 5153 h 209"/>
                    <a:gd name="T8" fmla="+- 0 13300 8015"/>
                    <a:gd name="T9" fmla="*/ T8 w 5330"/>
                    <a:gd name="T10" fmla="+- 0 5198 5071"/>
                    <a:gd name="T11" fmla="*/ 5198 h 209"/>
                    <a:gd name="T12" fmla="+- 0 13306 8015"/>
                    <a:gd name="T13" fmla="*/ T12 w 5330"/>
                    <a:gd name="T14" fmla="+- 0 5198 5071"/>
                    <a:gd name="T15" fmla="*/ 5198 h 209"/>
                    <a:gd name="T16" fmla="+- 0 13345 8015"/>
                    <a:gd name="T17" fmla="*/ T16 w 5330"/>
                    <a:gd name="T18" fmla="+- 0 5176 5071"/>
                    <a:gd name="T19" fmla="*/ 5176 h 209"/>
                    <a:gd name="T20" fmla="+- 0 13306 8015"/>
                    <a:gd name="T21" fmla="*/ T20 w 5330"/>
                    <a:gd name="T22" fmla="+- 0 5153 5071"/>
                    <a:gd name="T23" fmla="*/ 5153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291" y="82"/>
                      </a:moveTo>
                      <a:lnTo>
                        <a:pt x="5285" y="82"/>
                      </a:lnTo>
                      <a:lnTo>
                        <a:pt x="5285" y="127"/>
                      </a:lnTo>
                      <a:lnTo>
                        <a:pt x="5291" y="127"/>
                      </a:lnTo>
                      <a:lnTo>
                        <a:pt x="5330" y="105"/>
                      </a:lnTo>
                      <a:lnTo>
                        <a:pt x="5291" y="8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8" name="Freeform 59">
                  <a:extLst>
                    <a:ext uri="{FF2B5EF4-FFF2-40B4-BE49-F238E27FC236}">
                      <a16:creationId xmlns:a16="http://schemas.microsoft.com/office/drawing/2014/main" id="{04CB67E0-30F7-4DAC-98E6-E7C66FCA5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071"/>
                  <a:ext cx="5330" cy="209"/>
                </a:xfrm>
                <a:custGeom>
                  <a:avLst/>
                  <a:gdLst>
                    <a:gd name="T0" fmla="+- 0 13289 8015"/>
                    <a:gd name="T1" fmla="*/ T0 w 5330"/>
                    <a:gd name="T2" fmla="+- 0 5156 5071"/>
                    <a:gd name="T3" fmla="*/ 5156 h 209"/>
                    <a:gd name="T4" fmla="+- 0 13255 8015"/>
                    <a:gd name="T5" fmla="*/ T4 w 5330"/>
                    <a:gd name="T6" fmla="+- 0 5176 5071"/>
                    <a:gd name="T7" fmla="*/ 5176 h 209"/>
                    <a:gd name="T8" fmla="+- 0 13289 8015"/>
                    <a:gd name="T9" fmla="*/ T8 w 5330"/>
                    <a:gd name="T10" fmla="+- 0 5195 5071"/>
                    <a:gd name="T11" fmla="*/ 5195 h 209"/>
                    <a:gd name="T12" fmla="+- 0 13289 8015"/>
                    <a:gd name="T13" fmla="*/ T12 w 5330"/>
                    <a:gd name="T14" fmla="+- 0 5156 5071"/>
                    <a:gd name="T15" fmla="*/ 5156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5330" h="209">
                      <a:moveTo>
                        <a:pt x="5274" y="85"/>
                      </a:moveTo>
                      <a:lnTo>
                        <a:pt x="5240" y="105"/>
                      </a:lnTo>
                      <a:lnTo>
                        <a:pt x="5274" y="124"/>
                      </a:lnTo>
                      <a:lnTo>
                        <a:pt x="5274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041DAD5-904C-4DCE-B546-05F55D80F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071"/>
                  <a:ext cx="5330" cy="209"/>
                </a:xfrm>
                <a:custGeom>
                  <a:avLst/>
                  <a:gdLst>
                    <a:gd name="T0" fmla="+- 0 13300 8015"/>
                    <a:gd name="T1" fmla="*/ T0 w 5330"/>
                    <a:gd name="T2" fmla="+- 0 5156 5071"/>
                    <a:gd name="T3" fmla="*/ 5156 h 209"/>
                    <a:gd name="T4" fmla="+- 0 13289 8015"/>
                    <a:gd name="T5" fmla="*/ T4 w 5330"/>
                    <a:gd name="T6" fmla="+- 0 5156 5071"/>
                    <a:gd name="T7" fmla="*/ 5156 h 209"/>
                    <a:gd name="T8" fmla="+- 0 13289 8015"/>
                    <a:gd name="T9" fmla="*/ T8 w 5330"/>
                    <a:gd name="T10" fmla="+- 0 5195 5071"/>
                    <a:gd name="T11" fmla="*/ 5195 h 209"/>
                    <a:gd name="T12" fmla="+- 0 13300 8015"/>
                    <a:gd name="T13" fmla="*/ T12 w 5330"/>
                    <a:gd name="T14" fmla="+- 0 5195 5071"/>
                    <a:gd name="T15" fmla="*/ 5195 h 209"/>
                    <a:gd name="T16" fmla="+- 0 13300 8015"/>
                    <a:gd name="T17" fmla="*/ T16 w 5330"/>
                    <a:gd name="T18" fmla="+- 0 5156 5071"/>
                    <a:gd name="T19" fmla="*/ 5156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5330" h="209">
                      <a:moveTo>
                        <a:pt x="5285" y="85"/>
                      </a:moveTo>
                      <a:lnTo>
                        <a:pt x="5274" y="85"/>
                      </a:lnTo>
                      <a:lnTo>
                        <a:pt x="5274" y="124"/>
                      </a:lnTo>
                      <a:lnTo>
                        <a:pt x="5285" y="124"/>
                      </a:lnTo>
                      <a:lnTo>
                        <a:pt x="5285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60" name="Freeform 57">
                  <a:extLst>
                    <a:ext uri="{FF2B5EF4-FFF2-40B4-BE49-F238E27FC236}">
                      <a16:creationId xmlns:a16="http://schemas.microsoft.com/office/drawing/2014/main" id="{23921F8D-0E2F-4C76-B4A9-DEE5ACDFC3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071"/>
                  <a:ext cx="5330" cy="209"/>
                </a:xfrm>
                <a:custGeom>
                  <a:avLst/>
                  <a:gdLst>
                    <a:gd name="T0" fmla="+- 0 13166 8015"/>
                    <a:gd name="T1" fmla="*/ T0 w 5330"/>
                    <a:gd name="T2" fmla="+- 0 5071 5071"/>
                    <a:gd name="T3" fmla="*/ 5071 h 209"/>
                    <a:gd name="T4" fmla="+- 0 13152 8015"/>
                    <a:gd name="T5" fmla="*/ T4 w 5330"/>
                    <a:gd name="T6" fmla="+- 0 5075 5071"/>
                    <a:gd name="T7" fmla="*/ 5075 h 209"/>
                    <a:gd name="T8" fmla="+- 0 13146 8015"/>
                    <a:gd name="T9" fmla="*/ T8 w 5330"/>
                    <a:gd name="T10" fmla="+- 0 5086 5071"/>
                    <a:gd name="T11" fmla="*/ 5086 h 209"/>
                    <a:gd name="T12" fmla="+- 0 13139 8015"/>
                    <a:gd name="T13" fmla="*/ T12 w 5330"/>
                    <a:gd name="T14" fmla="+- 0 5096 5071"/>
                    <a:gd name="T15" fmla="*/ 5096 h 209"/>
                    <a:gd name="T16" fmla="+- 0 13143 8015"/>
                    <a:gd name="T17" fmla="*/ T16 w 5330"/>
                    <a:gd name="T18" fmla="+- 0 5110 5071"/>
                    <a:gd name="T19" fmla="*/ 5110 h 209"/>
                    <a:gd name="T20" fmla="+- 0 13255 8015"/>
                    <a:gd name="T21" fmla="*/ T20 w 5330"/>
                    <a:gd name="T22" fmla="+- 0 5176 5071"/>
                    <a:gd name="T23" fmla="*/ 5176 h 209"/>
                    <a:gd name="T24" fmla="+- 0 13289 8015"/>
                    <a:gd name="T25" fmla="*/ T24 w 5330"/>
                    <a:gd name="T26" fmla="+- 0 5156 5071"/>
                    <a:gd name="T27" fmla="*/ 5156 h 209"/>
                    <a:gd name="T28" fmla="+- 0 13300 8015"/>
                    <a:gd name="T29" fmla="*/ T28 w 5330"/>
                    <a:gd name="T30" fmla="+- 0 5156 5071"/>
                    <a:gd name="T31" fmla="*/ 5156 h 209"/>
                    <a:gd name="T32" fmla="+- 0 13300 8015"/>
                    <a:gd name="T33" fmla="*/ T32 w 5330"/>
                    <a:gd name="T34" fmla="+- 0 5153 5071"/>
                    <a:gd name="T35" fmla="*/ 5153 h 209"/>
                    <a:gd name="T36" fmla="+- 0 13306 8015"/>
                    <a:gd name="T37" fmla="*/ T36 w 5330"/>
                    <a:gd name="T38" fmla="+- 0 5153 5071"/>
                    <a:gd name="T39" fmla="*/ 5153 h 209"/>
                    <a:gd name="T40" fmla="+- 0 13166 8015"/>
                    <a:gd name="T41" fmla="*/ T40 w 5330"/>
                    <a:gd name="T42" fmla="+- 0 5071 5071"/>
                    <a:gd name="T43" fmla="*/ 5071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5330" h="209">
                      <a:moveTo>
                        <a:pt x="5151" y="0"/>
                      </a:moveTo>
                      <a:lnTo>
                        <a:pt x="5137" y="4"/>
                      </a:lnTo>
                      <a:lnTo>
                        <a:pt x="5131" y="15"/>
                      </a:lnTo>
                      <a:lnTo>
                        <a:pt x="5124" y="25"/>
                      </a:lnTo>
                      <a:lnTo>
                        <a:pt x="5128" y="39"/>
                      </a:lnTo>
                      <a:lnTo>
                        <a:pt x="5240" y="105"/>
                      </a:lnTo>
                      <a:lnTo>
                        <a:pt x="5274" y="85"/>
                      </a:lnTo>
                      <a:lnTo>
                        <a:pt x="5285" y="85"/>
                      </a:lnTo>
                      <a:lnTo>
                        <a:pt x="5285" y="82"/>
                      </a:lnTo>
                      <a:lnTo>
                        <a:pt x="5291" y="82"/>
                      </a:lnTo>
                      <a:lnTo>
                        <a:pt x="5151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</p:grpSp>
          <p:grpSp>
            <p:nvGrpSpPr>
              <p:cNvPr id="34" name="Group 49">
                <a:extLst>
                  <a:ext uri="{FF2B5EF4-FFF2-40B4-BE49-F238E27FC236}">
                    <a16:creationId xmlns:a16="http://schemas.microsoft.com/office/drawing/2014/main" id="{5EE02180-01CF-4204-B506-A814CA3C50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5" y="5808"/>
                <a:ext cx="5330" cy="209"/>
                <a:chOff x="8015" y="5808"/>
                <a:chExt cx="5330" cy="209"/>
              </a:xfrm>
            </p:grpSpPr>
            <p:sp>
              <p:nvSpPr>
                <p:cNvPr id="49" name="Freeform 55">
                  <a:extLst>
                    <a:ext uri="{FF2B5EF4-FFF2-40B4-BE49-F238E27FC236}">
                      <a16:creationId xmlns:a16="http://schemas.microsoft.com/office/drawing/2014/main" id="{2C3D4179-A6E7-4DB8-87DB-7F2D4C7DF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808"/>
                  <a:ext cx="5330" cy="209"/>
                </a:xfrm>
                <a:custGeom>
                  <a:avLst/>
                  <a:gdLst>
                    <a:gd name="T0" fmla="+- 0 8194 8015"/>
                    <a:gd name="T1" fmla="*/ T0 w 5330"/>
                    <a:gd name="T2" fmla="+- 0 5808 5808"/>
                    <a:gd name="T3" fmla="*/ 5808 h 209"/>
                    <a:gd name="T4" fmla="+- 0 8015 8015"/>
                    <a:gd name="T5" fmla="*/ T4 w 5330"/>
                    <a:gd name="T6" fmla="+- 0 5912 5808"/>
                    <a:gd name="T7" fmla="*/ 5912 h 209"/>
                    <a:gd name="T8" fmla="+- 0 8194 8015"/>
                    <a:gd name="T9" fmla="*/ T8 w 5330"/>
                    <a:gd name="T10" fmla="+- 0 6017 5808"/>
                    <a:gd name="T11" fmla="*/ 6017 h 209"/>
                    <a:gd name="T12" fmla="+- 0 8208 8015"/>
                    <a:gd name="T13" fmla="*/ T12 w 5330"/>
                    <a:gd name="T14" fmla="+- 0 6013 5808"/>
                    <a:gd name="T15" fmla="*/ 6013 h 209"/>
                    <a:gd name="T16" fmla="+- 0 8214 8015"/>
                    <a:gd name="T17" fmla="*/ T16 w 5330"/>
                    <a:gd name="T18" fmla="+- 0 6002 5808"/>
                    <a:gd name="T19" fmla="*/ 6002 h 209"/>
                    <a:gd name="T20" fmla="+- 0 8220 8015"/>
                    <a:gd name="T21" fmla="*/ T20 w 5330"/>
                    <a:gd name="T22" fmla="+- 0 5992 5808"/>
                    <a:gd name="T23" fmla="*/ 5992 h 209"/>
                    <a:gd name="T24" fmla="+- 0 8216 8015"/>
                    <a:gd name="T25" fmla="*/ T24 w 5330"/>
                    <a:gd name="T26" fmla="+- 0 5978 5808"/>
                    <a:gd name="T27" fmla="*/ 5978 h 209"/>
                    <a:gd name="T28" fmla="+- 0 8142 8015"/>
                    <a:gd name="T29" fmla="*/ T28 w 5330"/>
                    <a:gd name="T30" fmla="+- 0 5935 5808"/>
                    <a:gd name="T31" fmla="*/ 5935 h 209"/>
                    <a:gd name="T32" fmla="+- 0 8059 8015"/>
                    <a:gd name="T33" fmla="*/ T32 w 5330"/>
                    <a:gd name="T34" fmla="+- 0 5935 5808"/>
                    <a:gd name="T35" fmla="*/ 5935 h 209"/>
                    <a:gd name="T36" fmla="+- 0 8059 8015"/>
                    <a:gd name="T37" fmla="*/ T36 w 5330"/>
                    <a:gd name="T38" fmla="+- 0 5890 5808"/>
                    <a:gd name="T39" fmla="*/ 5890 h 209"/>
                    <a:gd name="T40" fmla="+- 0 8143 8015"/>
                    <a:gd name="T41" fmla="*/ T40 w 5330"/>
                    <a:gd name="T42" fmla="+- 0 5890 5808"/>
                    <a:gd name="T43" fmla="*/ 5890 h 209"/>
                    <a:gd name="T44" fmla="+- 0 8216 8015"/>
                    <a:gd name="T45" fmla="*/ T44 w 5330"/>
                    <a:gd name="T46" fmla="+- 0 5847 5808"/>
                    <a:gd name="T47" fmla="*/ 5847 h 209"/>
                    <a:gd name="T48" fmla="+- 0 8220 8015"/>
                    <a:gd name="T49" fmla="*/ T48 w 5330"/>
                    <a:gd name="T50" fmla="+- 0 5833 5808"/>
                    <a:gd name="T51" fmla="*/ 5833 h 209"/>
                    <a:gd name="T52" fmla="+- 0 8214 8015"/>
                    <a:gd name="T53" fmla="*/ T52 w 5330"/>
                    <a:gd name="T54" fmla="+- 0 5822 5808"/>
                    <a:gd name="T55" fmla="*/ 5822 h 209"/>
                    <a:gd name="T56" fmla="+- 0 8208 8015"/>
                    <a:gd name="T57" fmla="*/ T56 w 5330"/>
                    <a:gd name="T58" fmla="+- 0 5812 5808"/>
                    <a:gd name="T59" fmla="*/ 5812 h 209"/>
                    <a:gd name="T60" fmla="+- 0 8194 8015"/>
                    <a:gd name="T61" fmla="*/ T60 w 5330"/>
                    <a:gd name="T62" fmla="+- 0 5808 5808"/>
                    <a:gd name="T63" fmla="*/ 5808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</a:cxnLst>
                  <a:rect l="0" t="0" r="r" b="b"/>
                  <a:pathLst>
                    <a:path w="5330" h="209">
                      <a:moveTo>
                        <a:pt x="179" y="0"/>
                      </a:moveTo>
                      <a:lnTo>
                        <a:pt x="0" y="104"/>
                      </a:lnTo>
                      <a:lnTo>
                        <a:pt x="179" y="209"/>
                      </a:lnTo>
                      <a:lnTo>
                        <a:pt x="193" y="205"/>
                      </a:lnTo>
                      <a:lnTo>
                        <a:pt x="199" y="194"/>
                      </a:lnTo>
                      <a:lnTo>
                        <a:pt x="205" y="184"/>
                      </a:lnTo>
                      <a:lnTo>
                        <a:pt x="201" y="170"/>
                      </a:lnTo>
                      <a:lnTo>
                        <a:pt x="127" y="127"/>
                      </a:lnTo>
                      <a:lnTo>
                        <a:pt x="44" y="127"/>
                      </a:lnTo>
                      <a:lnTo>
                        <a:pt x="44" y="82"/>
                      </a:lnTo>
                      <a:lnTo>
                        <a:pt x="128" y="82"/>
                      </a:lnTo>
                      <a:lnTo>
                        <a:pt x="201" y="39"/>
                      </a:lnTo>
                      <a:lnTo>
                        <a:pt x="205" y="25"/>
                      </a:lnTo>
                      <a:lnTo>
                        <a:pt x="199" y="14"/>
                      </a:lnTo>
                      <a:lnTo>
                        <a:pt x="193" y="4"/>
                      </a:lnTo>
                      <a:lnTo>
                        <a:pt x="179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0" name="Freeform 54">
                  <a:extLst>
                    <a:ext uri="{FF2B5EF4-FFF2-40B4-BE49-F238E27FC236}">
                      <a16:creationId xmlns:a16="http://schemas.microsoft.com/office/drawing/2014/main" id="{D0496B66-3EE0-4098-B3B8-88E6680B0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808"/>
                  <a:ext cx="5330" cy="209"/>
                </a:xfrm>
                <a:custGeom>
                  <a:avLst/>
                  <a:gdLst>
                    <a:gd name="T0" fmla="+- 0 8143 8015"/>
                    <a:gd name="T1" fmla="*/ T0 w 5330"/>
                    <a:gd name="T2" fmla="+- 0 5890 5808"/>
                    <a:gd name="T3" fmla="*/ 5890 h 209"/>
                    <a:gd name="T4" fmla="+- 0 8059 8015"/>
                    <a:gd name="T5" fmla="*/ T4 w 5330"/>
                    <a:gd name="T6" fmla="+- 0 5890 5808"/>
                    <a:gd name="T7" fmla="*/ 5890 h 209"/>
                    <a:gd name="T8" fmla="+- 0 8059 8015"/>
                    <a:gd name="T9" fmla="*/ T8 w 5330"/>
                    <a:gd name="T10" fmla="+- 0 5935 5808"/>
                    <a:gd name="T11" fmla="*/ 5935 h 209"/>
                    <a:gd name="T12" fmla="+- 0 8142 8015"/>
                    <a:gd name="T13" fmla="*/ T12 w 5330"/>
                    <a:gd name="T14" fmla="+- 0 5935 5808"/>
                    <a:gd name="T15" fmla="*/ 5935 h 209"/>
                    <a:gd name="T16" fmla="+- 0 8137 8015"/>
                    <a:gd name="T17" fmla="*/ T16 w 5330"/>
                    <a:gd name="T18" fmla="+- 0 5932 5808"/>
                    <a:gd name="T19" fmla="*/ 5932 h 209"/>
                    <a:gd name="T20" fmla="+- 0 8071 8015"/>
                    <a:gd name="T21" fmla="*/ T20 w 5330"/>
                    <a:gd name="T22" fmla="+- 0 5932 5808"/>
                    <a:gd name="T23" fmla="*/ 5932 h 209"/>
                    <a:gd name="T24" fmla="+- 0 8071 8015"/>
                    <a:gd name="T25" fmla="*/ T24 w 5330"/>
                    <a:gd name="T26" fmla="+- 0 5893 5808"/>
                    <a:gd name="T27" fmla="*/ 5893 h 209"/>
                    <a:gd name="T28" fmla="+- 0 8137 8015"/>
                    <a:gd name="T29" fmla="*/ T28 w 5330"/>
                    <a:gd name="T30" fmla="+- 0 5893 5808"/>
                    <a:gd name="T31" fmla="*/ 5893 h 209"/>
                    <a:gd name="T32" fmla="+- 0 8143 8015"/>
                    <a:gd name="T33" fmla="*/ T32 w 5330"/>
                    <a:gd name="T34" fmla="+- 0 5890 5808"/>
                    <a:gd name="T35" fmla="*/ 5890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</a:cxnLst>
                  <a:rect l="0" t="0" r="r" b="b"/>
                  <a:pathLst>
                    <a:path w="5330" h="209">
                      <a:moveTo>
                        <a:pt x="128" y="82"/>
                      </a:moveTo>
                      <a:lnTo>
                        <a:pt x="44" y="82"/>
                      </a:lnTo>
                      <a:lnTo>
                        <a:pt x="44" y="127"/>
                      </a:lnTo>
                      <a:lnTo>
                        <a:pt x="127" y="127"/>
                      </a:lnTo>
                      <a:lnTo>
                        <a:pt x="122" y="124"/>
                      </a:lnTo>
                      <a:lnTo>
                        <a:pt x="56" y="124"/>
                      </a:lnTo>
                      <a:lnTo>
                        <a:pt x="56" y="85"/>
                      </a:lnTo>
                      <a:lnTo>
                        <a:pt x="122" y="85"/>
                      </a:lnTo>
                      <a:lnTo>
                        <a:pt x="128" y="8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1" name="Freeform 53">
                  <a:extLst>
                    <a:ext uri="{FF2B5EF4-FFF2-40B4-BE49-F238E27FC236}">
                      <a16:creationId xmlns:a16="http://schemas.microsoft.com/office/drawing/2014/main" id="{FA17CFE3-3262-4F34-8DAB-DF293F73E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808"/>
                  <a:ext cx="5330" cy="209"/>
                </a:xfrm>
                <a:custGeom>
                  <a:avLst/>
                  <a:gdLst>
                    <a:gd name="T0" fmla="+- 0 13345 8015"/>
                    <a:gd name="T1" fmla="*/ T0 w 5330"/>
                    <a:gd name="T2" fmla="+- 0 5890 5808"/>
                    <a:gd name="T3" fmla="*/ 5890 h 209"/>
                    <a:gd name="T4" fmla="+- 0 8143 8015"/>
                    <a:gd name="T5" fmla="*/ T4 w 5330"/>
                    <a:gd name="T6" fmla="+- 0 5890 5808"/>
                    <a:gd name="T7" fmla="*/ 5890 h 209"/>
                    <a:gd name="T8" fmla="+- 0 8104 8015"/>
                    <a:gd name="T9" fmla="*/ T8 w 5330"/>
                    <a:gd name="T10" fmla="+- 0 5912 5808"/>
                    <a:gd name="T11" fmla="*/ 5912 h 209"/>
                    <a:gd name="T12" fmla="+- 0 8142 8015"/>
                    <a:gd name="T13" fmla="*/ T12 w 5330"/>
                    <a:gd name="T14" fmla="+- 0 5935 5808"/>
                    <a:gd name="T15" fmla="*/ 5935 h 209"/>
                    <a:gd name="T16" fmla="+- 0 13345 8015"/>
                    <a:gd name="T17" fmla="*/ T16 w 5330"/>
                    <a:gd name="T18" fmla="+- 0 5935 5808"/>
                    <a:gd name="T19" fmla="*/ 5935 h 209"/>
                    <a:gd name="T20" fmla="+- 0 13345 8015"/>
                    <a:gd name="T21" fmla="*/ T20 w 5330"/>
                    <a:gd name="T22" fmla="+- 0 5890 5808"/>
                    <a:gd name="T23" fmla="*/ 5890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330" y="82"/>
                      </a:moveTo>
                      <a:lnTo>
                        <a:pt x="128" y="82"/>
                      </a:lnTo>
                      <a:lnTo>
                        <a:pt x="89" y="104"/>
                      </a:lnTo>
                      <a:lnTo>
                        <a:pt x="127" y="127"/>
                      </a:lnTo>
                      <a:lnTo>
                        <a:pt x="5330" y="127"/>
                      </a:lnTo>
                      <a:lnTo>
                        <a:pt x="5330" y="8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2" name="Freeform 52">
                  <a:extLst>
                    <a:ext uri="{FF2B5EF4-FFF2-40B4-BE49-F238E27FC236}">
                      <a16:creationId xmlns:a16="http://schemas.microsoft.com/office/drawing/2014/main" id="{4819CB5B-DE7B-42B4-B7D8-7DC7391C7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808"/>
                  <a:ext cx="5330" cy="209"/>
                </a:xfrm>
                <a:custGeom>
                  <a:avLst/>
                  <a:gdLst>
                    <a:gd name="T0" fmla="+- 0 8071 8015"/>
                    <a:gd name="T1" fmla="*/ T0 w 5330"/>
                    <a:gd name="T2" fmla="+- 0 5893 5808"/>
                    <a:gd name="T3" fmla="*/ 5893 h 209"/>
                    <a:gd name="T4" fmla="+- 0 8071 8015"/>
                    <a:gd name="T5" fmla="*/ T4 w 5330"/>
                    <a:gd name="T6" fmla="+- 0 5932 5808"/>
                    <a:gd name="T7" fmla="*/ 5932 h 209"/>
                    <a:gd name="T8" fmla="+- 0 8104 8015"/>
                    <a:gd name="T9" fmla="*/ T8 w 5330"/>
                    <a:gd name="T10" fmla="+- 0 5912 5808"/>
                    <a:gd name="T11" fmla="*/ 5912 h 209"/>
                    <a:gd name="T12" fmla="+- 0 8071 8015"/>
                    <a:gd name="T13" fmla="*/ T12 w 5330"/>
                    <a:gd name="T14" fmla="+- 0 5893 5808"/>
                    <a:gd name="T15" fmla="*/ 5893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5330" h="209">
                      <a:moveTo>
                        <a:pt x="56" y="85"/>
                      </a:moveTo>
                      <a:lnTo>
                        <a:pt x="56" y="124"/>
                      </a:lnTo>
                      <a:lnTo>
                        <a:pt x="89" y="104"/>
                      </a:lnTo>
                      <a:lnTo>
                        <a:pt x="56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3" name="Freeform 51">
                  <a:extLst>
                    <a:ext uri="{FF2B5EF4-FFF2-40B4-BE49-F238E27FC236}">
                      <a16:creationId xmlns:a16="http://schemas.microsoft.com/office/drawing/2014/main" id="{4456262C-5FB0-472D-9A60-2CF341508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808"/>
                  <a:ext cx="5330" cy="209"/>
                </a:xfrm>
                <a:custGeom>
                  <a:avLst/>
                  <a:gdLst>
                    <a:gd name="T0" fmla="+- 0 8104 8015"/>
                    <a:gd name="T1" fmla="*/ T0 w 5330"/>
                    <a:gd name="T2" fmla="+- 0 5912 5808"/>
                    <a:gd name="T3" fmla="*/ 5912 h 209"/>
                    <a:gd name="T4" fmla="+- 0 8071 8015"/>
                    <a:gd name="T5" fmla="*/ T4 w 5330"/>
                    <a:gd name="T6" fmla="+- 0 5932 5808"/>
                    <a:gd name="T7" fmla="*/ 5932 h 209"/>
                    <a:gd name="T8" fmla="+- 0 8137 8015"/>
                    <a:gd name="T9" fmla="*/ T8 w 5330"/>
                    <a:gd name="T10" fmla="+- 0 5932 5808"/>
                    <a:gd name="T11" fmla="*/ 5932 h 209"/>
                    <a:gd name="T12" fmla="+- 0 8104 8015"/>
                    <a:gd name="T13" fmla="*/ T12 w 5330"/>
                    <a:gd name="T14" fmla="+- 0 5912 5808"/>
                    <a:gd name="T15" fmla="*/ 5912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5330" h="209">
                      <a:moveTo>
                        <a:pt x="89" y="104"/>
                      </a:moveTo>
                      <a:lnTo>
                        <a:pt x="56" y="124"/>
                      </a:lnTo>
                      <a:lnTo>
                        <a:pt x="122" y="124"/>
                      </a:lnTo>
                      <a:lnTo>
                        <a:pt x="89" y="10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54" name="Freeform 50">
                  <a:extLst>
                    <a:ext uri="{FF2B5EF4-FFF2-40B4-BE49-F238E27FC236}">
                      <a16:creationId xmlns:a16="http://schemas.microsoft.com/office/drawing/2014/main" id="{2EB040EC-D5A7-406D-8CB9-D91718E5A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5808"/>
                  <a:ext cx="5330" cy="209"/>
                </a:xfrm>
                <a:custGeom>
                  <a:avLst/>
                  <a:gdLst>
                    <a:gd name="T0" fmla="+- 0 8137 8015"/>
                    <a:gd name="T1" fmla="*/ T0 w 5330"/>
                    <a:gd name="T2" fmla="+- 0 5893 5808"/>
                    <a:gd name="T3" fmla="*/ 5893 h 209"/>
                    <a:gd name="T4" fmla="+- 0 8071 8015"/>
                    <a:gd name="T5" fmla="*/ T4 w 5330"/>
                    <a:gd name="T6" fmla="+- 0 5893 5808"/>
                    <a:gd name="T7" fmla="*/ 5893 h 209"/>
                    <a:gd name="T8" fmla="+- 0 8104 8015"/>
                    <a:gd name="T9" fmla="*/ T8 w 5330"/>
                    <a:gd name="T10" fmla="+- 0 5912 5808"/>
                    <a:gd name="T11" fmla="*/ 5912 h 209"/>
                    <a:gd name="T12" fmla="+- 0 8137 8015"/>
                    <a:gd name="T13" fmla="*/ T12 w 5330"/>
                    <a:gd name="T14" fmla="+- 0 5893 5808"/>
                    <a:gd name="T15" fmla="*/ 5893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5330" h="209">
                      <a:moveTo>
                        <a:pt x="122" y="85"/>
                      </a:moveTo>
                      <a:lnTo>
                        <a:pt x="56" y="85"/>
                      </a:lnTo>
                      <a:lnTo>
                        <a:pt x="89" y="104"/>
                      </a:lnTo>
                      <a:lnTo>
                        <a:pt x="122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</p:grpSp>
          <p:grpSp>
            <p:nvGrpSpPr>
              <p:cNvPr id="35" name="Group 42">
                <a:extLst>
                  <a:ext uri="{FF2B5EF4-FFF2-40B4-BE49-F238E27FC236}">
                    <a16:creationId xmlns:a16="http://schemas.microsoft.com/office/drawing/2014/main" id="{87BD1D4B-C963-41B6-B3EB-BE19B241B6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5" y="6658"/>
                <a:ext cx="5330" cy="209"/>
                <a:chOff x="8015" y="6658"/>
                <a:chExt cx="5330" cy="209"/>
              </a:xfrm>
            </p:grpSpPr>
            <p:sp>
              <p:nvSpPr>
                <p:cNvPr id="43" name="Freeform 48">
                  <a:extLst>
                    <a:ext uri="{FF2B5EF4-FFF2-40B4-BE49-F238E27FC236}">
                      <a16:creationId xmlns:a16="http://schemas.microsoft.com/office/drawing/2014/main" id="{D5BAC2E4-277B-4B74-ACBF-58D52D8E7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6658"/>
                  <a:ext cx="5330" cy="209"/>
                </a:xfrm>
                <a:custGeom>
                  <a:avLst/>
                  <a:gdLst>
                    <a:gd name="T0" fmla="+- 0 13255 8015"/>
                    <a:gd name="T1" fmla="*/ T0 w 5330"/>
                    <a:gd name="T2" fmla="+- 0 6762 6658"/>
                    <a:gd name="T3" fmla="*/ 6762 h 209"/>
                    <a:gd name="T4" fmla="+- 0 13143 8015"/>
                    <a:gd name="T5" fmla="*/ T4 w 5330"/>
                    <a:gd name="T6" fmla="+- 0 6828 6658"/>
                    <a:gd name="T7" fmla="*/ 6828 h 209"/>
                    <a:gd name="T8" fmla="+- 0 13139 8015"/>
                    <a:gd name="T9" fmla="*/ T8 w 5330"/>
                    <a:gd name="T10" fmla="+- 0 6841 6658"/>
                    <a:gd name="T11" fmla="*/ 6841 h 209"/>
                    <a:gd name="T12" fmla="+- 0 13146 8015"/>
                    <a:gd name="T13" fmla="*/ T12 w 5330"/>
                    <a:gd name="T14" fmla="+- 0 6852 6658"/>
                    <a:gd name="T15" fmla="*/ 6852 h 209"/>
                    <a:gd name="T16" fmla="+- 0 13152 8015"/>
                    <a:gd name="T17" fmla="*/ T16 w 5330"/>
                    <a:gd name="T18" fmla="+- 0 6863 6658"/>
                    <a:gd name="T19" fmla="*/ 6863 h 209"/>
                    <a:gd name="T20" fmla="+- 0 13166 8015"/>
                    <a:gd name="T21" fmla="*/ T20 w 5330"/>
                    <a:gd name="T22" fmla="+- 0 6866 6658"/>
                    <a:gd name="T23" fmla="*/ 6866 h 209"/>
                    <a:gd name="T24" fmla="+- 0 13306 8015"/>
                    <a:gd name="T25" fmla="*/ T24 w 5330"/>
                    <a:gd name="T26" fmla="+- 0 6784 6658"/>
                    <a:gd name="T27" fmla="*/ 6784 h 209"/>
                    <a:gd name="T28" fmla="+- 0 13300 8015"/>
                    <a:gd name="T29" fmla="*/ T28 w 5330"/>
                    <a:gd name="T30" fmla="+- 0 6784 6658"/>
                    <a:gd name="T31" fmla="*/ 6784 h 209"/>
                    <a:gd name="T32" fmla="+- 0 13300 8015"/>
                    <a:gd name="T33" fmla="*/ T32 w 5330"/>
                    <a:gd name="T34" fmla="+- 0 6781 6658"/>
                    <a:gd name="T35" fmla="*/ 6781 h 209"/>
                    <a:gd name="T36" fmla="+- 0 13289 8015"/>
                    <a:gd name="T37" fmla="*/ T36 w 5330"/>
                    <a:gd name="T38" fmla="+- 0 6781 6658"/>
                    <a:gd name="T39" fmla="*/ 6781 h 209"/>
                    <a:gd name="T40" fmla="+- 0 13255 8015"/>
                    <a:gd name="T41" fmla="*/ T40 w 5330"/>
                    <a:gd name="T42" fmla="+- 0 6762 6658"/>
                    <a:gd name="T43" fmla="*/ 6762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5330" h="209">
                      <a:moveTo>
                        <a:pt x="5240" y="104"/>
                      </a:moveTo>
                      <a:lnTo>
                        <a:pt x="5128" y="170"/>
                      </a:lnTo>
                      <a:lnTo>
                        <a:pt x="5124" y="183"/>
                      </a:lnTo>
                      <a:lnTo>
                        <a:pt x="5131" y="194"/>
                      </a:lnTo>
                      <a:lnTo>
                        <a:pt x="5137" y="205"/>
                      </a:lnTo>
                      <a:lnTo>
                        <a:pt x="5151" y="208"/>
                      </a:lnTo>
                      <a:lnTo>
                        <a:pt x="5291" y="126"/>
                      </a:lnTo>
                      <a:lnTo>
                        <a:pt x="5285" y="126"/>
                      </a:lnTo>
                      <a:lnTo>
                        <a:pt x="5285" y="123"/>
                      </a:lnTo>
                      <a:lnTo>
                        <a:pt x="5274" y="123"/>
                      </a:lnTo>
                      <a:lnTo>
                        <a:pt x="5240" y="10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4" name="Freeform 47">
                  <a:extLst>
                    <a:ext uri="{FF2B5EF4-FFF2-40B4-BE49-F238E27FC236}">
                      <a16:creationId xmlns:a16="http://schemas.microsoft.com/office/drawing/2014/main" id="{80476D00-37EF-45F9-9AFA-BF468B5DC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6658"/>
                  <a:ext cx="5330" cy="209"/>
                </a:xfrm>
                <a:custGeom>
                  <a:avLst/>
                  <a:gdLst>
                    <a:gd name="T0" fmla="+- 0 13217 8015"/>
                    <a:gd name="T1" fmla="*/ T0 w 5330"/>
                    <a:gd name="T2" fmla="+- 0 6739 6658"/>
                    <a:gd name="T3" fmla="*/ 6739 h 209"/>
                    <a:gd name="T4" fmla="+- 0 8015 8015"/>
                    <a:gd name="T5" fmla="*/ T4 w 5330"/>
                    <a:gd name="T6" fmla="+- 0 6739 6658"/>
                    <a:gd name="T7" fmla="*/ 6739 h 209"/>
                    <a:gd name="T8" fmla="+- 0 8015 8015"/>
                    <a:gd name="T9" fmla="*/ T8 w 5330"/>
                    <a:gd name="T10" fmla="+- 0 6784 6658"/>
                    <a:gd name="T11" fmla="*/ 6784 h 209"/>
                    <a:gd name="T12" fmla="+- 0 13217 8015"/>
                    <a:gd name="T13" fmla="*/ T12 w 5330"/>
                    <a:gd name="T14" fmla="+- 0 6784 6658"/>
                    <a:gd name="T15" fmla="*/ 6784 h 209"/>
                    <a:gd name="T16" fmla="+- 0 13255 8015"/>
                    <a:gd name="T17" fmla="*/ T16 w 5330"/>
                    <a:gd name="T18" fmla="+- 0 6762 6658"/>
                    <a:gd name="T19" fmla="*/ 6762 h 209"/>
                    <a:gd name="T20" fmla="+- 0 13217 8015"/>
                    <a:gd name="T21" fmla="*/ T20 w 5330"/>
                    <a:gd name="T22" fmla="+- 0 6739 6658"/>
                    <a:gd name="T23" fmla="*/ 6739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202" y="81"/>
                      </a:moveTo>
                      <a:lnTo>
                        <a:pt x="0" y="81"/>
                      </a:lnTo>
                      <a:lnTo>
                        <a:pt x="0" y="126"/>
                      </a:lnTo>
                      <a:lnTo>
                        <a:pt x="5202" y="126"/>
                      </a:lnTo>
                      <a:lnTo>
                        <a:pt x="5240" y="104"/>
                      </a:lnTo>
                      <a:lnTo>
                        <a:pt x="5202" y="81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5" name="Freeform 46">
                  <a:extLst>
                    <a:ext uri="{FF2B5EF4-FFF2-40B4-BE49-F238E27FC236}">
                      <a16:creationId xmlns:a16="http://schemas.microsoft.com/office/drawing/2014/main" id="{8CFA5C29-CB5B-4C61-90D2-410F735C4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6658"/>
                  <a:ext cx="5330" cy="209"/>
                </a:xfrm>
                <a:custGeom>
                  <a:avLst/>
                  <a:gdLst>
                    <a:gd name="T0" fmla="+- 0 13306 8015"/>
                    <a:gd name="T1" fmla="*/ T0 w 5330"/>
                    <a:gd name="T2" fmla="+- 0 6739 6658"/>
                    <a:gd name="T3" fmla="*/ 6739 h 209"/>
                    <a:gd name="T4" fmla="+- 0 13300 8015"/>
                    <a:gd name="T5" fmla="*/ T4 w 5330"/>
                    <a:gd name="T6" fmla="+- 0 6739 6658"/>
                    <a:gd name="T7" fmla="*/ 6739 h 209"/>
                    <a:gd name="T8" fmla="+- 0 13300 8015"/>
                    <a:gd name="T9" fmla="*/ T8 w 5330"/>
                    <a:gd name="T10" fmla="+- 0 6784 6658"/>
                    <a:gd name="T11" fmla="*/ 6784 h 209"/>
                    <a:gd name="T12" fmla="+- 0 13306 8015"/>
                    <a:gd name="T13" fmla="*/ T12 w 5330"/>
                    <a:gd name="T14" fmla="+- 0 6784 6658"/>
                    <a:gd name="T15" fmla="*/ 6784 h 209"/>
                    <a:gd name="T16" fmla="+- 0 13345 8015"/>
                    <a:gd name="T17" fmla="*/ T16 w 5330"/>
                    <a:gd name="T18" fmla="+- 0 6762 6658"/>
                    <a:gd name="T19" fmla="*/ 6762 h 209"/>
                    <a:gd name="T20" fmla="+- 0 13306 8015"/>
                    <a:gd name="T21" fmla="*/ T20 w 5330"/>
                    <a:gd name="T22" fmla="+- 0 6739 6658"/>
                    <a:gd name="T23" fmla="*/ 6739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291" y="81"/>
                      </a:moveTo>
                      <a:lnTo>
                        <a:pt x="5285" y="81"/>
                      </a:lnTo>
                      <a:lnTo>
                        <a:pt x="5285" y="126"/>
                      </a:lnTo>
                      <a:lnTo>
                        <a:pt x="5291" y="126"/>
                      </a:lnTo>
                      <a:lnTo>
                        <a:pt x="5330" y="104"/>
                      </a:lnTo>
                      <a:lnTo>
                        <a:pt x="5291" y="81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A096C99-67E0-4270-8972-CE46F8FE0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6658"/>
                  <a:ext cx="5330" cy="209"/>
                </a:xfrm>
                <a:custGeom>
                  <a:avLst/>
                  <a:gdLst>
                    <a:gd name="T0" fmla="+- 0 13289 8015"/>
                    <a:gd name="T1" fmla="*/ T0 w 5330"/>
                    <a:gd name="T2" fmla="+- 0 6743 6658"/>
                    <a:gd name="T3" fmla="*/ 6743 h 209"/>
                    <a:gd name="T4" fmla="+- 0 13255 8015"/>
                    <a:gd name="T5" fmla="*/ T4 w 5330"/>
                    <a:gd name="T6" fmla="+- 0 6762 6658"/>
                    <a:gd name="T7" fmla="*/ 6762 h 209"/>
                    <a:gd name="T8" fmla="+- 0 13289 8015"/>
                    <a:gd name="T9" fmla="*/ T8 w 5330"/>
                    <a:gd name="T10" fmla="+- 0 6781 6658"/>
                    <a:gd name="T11" fmla="*/ 6781 h 209"/>
                    <a:gd name="T12" fmla="+- 0 13289 8015"/>
                    <a:gd name="T13" fmla="*/ T12 w 5330"/>
                    <a:gd name="T14" fmla="+- 0 6743 6658"/>
                    <a:gd name="T15" fmla="*/ 6743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5330" h="209">
                      <a:moveTo>
                        <a:pt x="5274" y="85"/>
                      </a:moveTo>
                      <a:lnTo>
                        <a:pt x="5240" y="104"/>
                      </a:lnTo>
                      <a:lnTo>
                        <a:pt x="5274" y="123"/>
                      </a:lnTo>
                      <a:lnTo>
                        <a:pt x="5274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7" name="Freeform 44">
                  <a:extLst>
                    <a:ext uri="{FF2B5EF4-FFF2-40B4-BE49-F238E27FC236}">
                      <a16:creationId xmlns:a16="http://schemas.microsoft.com/office/drawing/2014/main" id="{0B2A3E61-AE34-4E2E-97B5-0B1DC7D4A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6658"/>
                  <a:ext cx="5330" cy="209"/>
                </a:xfrm>
                <a:custGeom>
                  <a:avLst/>
                  <a:gdLst>
                    <a:gd name="T0" fmla="+- 0 13300 8015"/>
                    <a:gd name="T1" fmla="*/ T0 w 5330"/>
                    <a:gd name="T2" fmla="+- 0 6743 6658"/>
                    <a:gd name="T3" fmla="*/ 6743 h 209"/>
                    <a:gd name="T4" fmla="+- 0 13289 8015"/>
                    <a:gd name="T5" fmla="*/ T4 w 5330"/>
                    <a:gd name="T6" fmla="+- 0 6743 6658"/>
                    <a:gd name="T7" fmla="*/ 6743 h 209"/>
                    <a:gd name="T8" fmla="+- 0 13289 8015"/>
                    <a:gd name="T9" fmla="*/ T8 w 5330"/>
                    <a:gd name="T10" fmla="+- 0 6781 6658"/>
                    <a:gd name="T11" fmla="*/ 6781 h 209"/>
                    <a:gd name="T12" fmla="+- 0 13300 8015"/>
                    <a:gd name="T13" fmla="*/ T12 w 5330"/>
                    <a:gd name="T14" fmla="+- 0 6781 6658"/>
                    <a:gd name="T15" fmla="*/ 6781 h 209"/>
                    <a:gd name="T16" fmla="+- 0 13300 8015"/>
                    <a:gd name="T17" fmla="*/ T16 w 5330"/>
                    <a:gd name="T18" fmla="+- 0 6743 6658"/>
                    <a:gd name="T19" fmla="*/ 6743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5330" h="209">
                      <a:moveTo>
                        <a:pt x="5285" y="85"/>
                      </a:moveTo>
                      <a:lnTo>
                        <a:pt x="5274" y="85"/>
                      </a:lnTo>
                      <a:lnTo>
                        <a:pt x="5274" y="123"/>
                      </a:lnTo>
                      <a:lnTo>
                        <a:pt x="5285" y="123"/>
                      </a:lnTo>
                      <a:lnTo>
                        <a:pt x="5285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8" name="Freeform 43">
                  <a:extLst>
                    <a:ext uri="{FF2B5EF4-FFF2-40B4-BE49-F238E27FC236}">
                      <a16:creationId xmlns:a16="http://schemas.microsoft.com/office/drawing/2014/main" id="{60A828EC-64DA-4CAE-BD44-7DECD8F19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6658"/>
                  <a:ext cx="5330" cy="209"/>
                </a:xfrm>
                <a:custGeom>
                  <a:avLst/>
                  <a:gdLst>
                    <a:gd name="T0" fmla="+- 0 13166 8015"/>
                    <a:gd name="T1" fmla="*/ T0 w 5330"/>
                    <a:gd name="T2" fmla="+- 0 6658 6658"/>
                    <a:gd name="T3" fmla="*/ 6658 h 209"/>
                    <a:gd name="T4" fmla="+- 0 13152 8015"/>
                    <a:gd name="T5" fmla="*/ T4 w 5330"/>
                    <a:gd name="T6" fmla="+- 0 6661 6658"/>
                    <a:gd name="T7" fmla="*/ 6661 h 209"/>
                    <a:gd name="T8" fmla="+- 0 13146 8015"/>
                    <a:gd name="T9" fmla="*/ T8 w 5330"/>
                    <a:gd name="T10" fmla="+- 0 6672 6658"/>
                    <a:gd name="T11" fmla="*/ 6672 h 209"/>
                    <a:gd name="T12" fmla="+- 0 13139 8015"/>
                    <a:gd name="T13" fmla="*/ T12 w 5330"/>
                    <a:gd name="T14" fmla="+- 0 6683 6658"/>
                    <a:gd name="T15" fmla="*/ 6683 h 209"/>
                    <a:gd name="T16" fmla="+- 0 13143 8015"/>
                    <a:gd name="T17" fmla="*/ T16 w 5330"/>
                    <a:gd name="T18" fmla="+- 0 6696 6658"/>
                    <a:gd name="T19" fmla="*/ 6696 h 209"/>
                    <a:gd name="T20" fmla="+- 0 13255 8015"/>
                    <a:gd name="T21" fmla="*/ T20 w 5330"/>
                    <a:gd name="T22" fmla="+- 0 6762 6658"/>
                    <a:gd name="T23" fmla="*/ 6762 h 209"/>
                    <a:gd name="T24" fmla="+- 0 13289 8015"/>
                    <a:gd name="T25" fmla="*/ T24 w 5330"/>
                    <a:gd name="T26" fmla="+- 0 6743 6658"/>
                    <a:gd name="T27" fmla="*/ 6743 h 209"/>
                    <a:gd name="T28" fmla="+- 0 13300 8015"/>
                    <a:gd name="T29" fmla="*/ T28 w 5330"/>
                    <a:gd name="T30" fmla="+- 0 6743 6658"/>
                    <a:gd name="T31" fmla="*/ 6743 h 209"/>
                    <a:gd name="T32" fmla="+- 0 13300 8015"/>
                    <a:gd name="T33" fmla="*/ T32 w 5330"/>
                    <a:gd name="T34" fmla="+- 0 6739 6658"/>
                    <a:gd name="T35" fmla="*/ 6739 h 209"/>
                    <a:gd name="T36" fmla="+- 0 13306 8015"/>
                    <a:gd name="T37" fmla="*/ T36 w 5330"/>
                    <a:gd name="T38" fmla="+- 0 6739 6658"/>
                    <a:gd name="T39" fmla="*/ 6739 h 209"/>
                    <a:gd name="T40" fmla="+- 0 13166 8015"/>
                    <a:gd name="T41" fmla="*/ T40 w 5330"/>
                    <a:gd name="T42" fmla="+- 0 6658 6658"/>
                    <a:gd name="T43" fmla="*/ 6658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5330" h="209">
                      <a:moveTo>
                        <a:pt x="5151" y="0"/>
                      </a:moveTo>
                      <a:lnTo>
                        <a:pt x="5137" y="3"/>
                      </a:lnTo>
                      <a:lnTo>
                        <a:pt x="5131" y="14"/>
                      </a:lnTo>
                      <a:lnTo>
                        <a:pt x="5124" y="25"/>
                      </a:lnTo>
                      <a:lnTo>
                        <a:pt x="5128" y="38"/>
                      </a:lnTo>
                      <a:lnTo>
                        <a:pt x="5240" y="104"/>
                      </a:lnTo>
                      <a:lnTo>
                        <a:pt x="5274" y="85"/>
                      </a:lnTo>
                      <a:lnTo>
                        <a:pt x="5285" y="85"/>
                      </a:lnTo>
                      <a:lnTo>
                        <a:pt x="5285" y="81"/>
                      </a:lnTo>
                      <a:lnTo>
                        <a:pt x="5291" y="81"/>
                      </a:lnTo>
                      <a:lnTo>
                        <a:pt x="5151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302ECC6-E3D0-4AC5-87B1-D64180C221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15" y="7452"/>
                <a:ext cx="5330" cy="209"/>
                <a:chOff x="8015" y="7452"/>
                <a:chExt cx="5330" cy="209"/>
              </a:xfrm>
            </p:grpSpPr>
            <p:sp>
              <p:nvSpPr>
                <p:cNvPr id="37" name="Freeform 41">
                  <a:extLst>
                    <a:ext uri="{FF2B5EF4-FFF2-40B4-BE49-F238E27FC236}">
                      <a16:creationId xmlns:a16="http://schemas.microsoft.com/office/drawing/2014/main" id="{088D3517-1C3D-4B4C-AB4C-57E6FB3D1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7452"/>
                  <a:ext cx="5330" cy="209"/>
                </a:xfrm>
                <a:custGeom>
                  <a:avLst/>
                  <a:gdLst>
                    <a:gd name="T0" fmla="+- 0 13255 8015"/>
                    <a:gd name="T1" fmla="*/ T0 w 5330"/>
                    <a:gd name="T2" fmla="+- 0 7556 7452"/>
                    <a:gd name="T3" fmla="*/ 7556 h 209"/>
                    <a:gd name="T4" fmla="+- 0 13143 8015"/>
                    <a:gd name="T5" fmla="*/ T4 w 5330"/>
                    <a:gd name="T6" fmla="+- 0 7622 7452"/>
                    <a:gd name="T7" fmla="*/ 7622 h 209"/>
                    <a:gd name="T8" fmla="+- 0 13139 8015"/>
                    <a:gd name="T9" fmla="*/ T8 w 5330"/>
                    <a:gd name="T10" fmla="+- 0 7636 7452"/>
                    <a:gd name="T11" fmla="*/ 7636 h 209"/>
                    <a:gd name="T12" fmla="+- 0 13146 8015"/>
                    <a:gd name="T13" fmla="*/ T12 w 5330"/>
                    <a:gd name="T14" fmla="+- 0 7646 7452"/>
                    <a:gd name="T15" fmla="*/ 7646 h 209"/>
                    <a:gd name="T16" fmla="+- 0 13152 8015"/>
                    <a:gd name="T17" fmla="*/ T16 w 5330"/>
                    <a:gd name="T18" fmla="+- 0 7657 7452"/>
                    <a:gd name="T19" fmla="*/ 7657 h 209"/>
                    <a:gd name="T20" fmla="+- 0 13166 8015"/>
                    <a:gd name="T21" fmla="*/ T20 w 5330"/>
                    <a:gd name="T22" fmla="+- 0 7661 7452"/>
                    <a:gd name="T23" fmla="*/ 7661 h 209"/>
                    <a:gd name="T24" fmla="+- 0 13306 8015"/>
                    <a:gd name="T25" fmla="*/ T24 w 5330"/>
                    <a:gd name="T26" fmla="+- 0 7579 7452"/>
                    <a:gd name="T27" fmla="*/ 7579 h 209"/>
                    <a:gd name="T28" fmla="+- 0 13300 8015"/>
                    <a:gd name="T29" fmla="*/ T28 w 5330"/>
                    <a:gd name="T30" fmla="+- 0 7579 7452"/>
                    <a:gd name="T31" fmla="*/ 7579 h 209"/>
                    <a:gd name="T32" fmla="+- 0 13300 8015"/>
                    <a:gd name="T33" fmla="*/ T32 w 5330"/>
                    <a:gd name="T34" fmla="+- 0 7576 7452"/>
                    <a:gd name="T35" fmla="*/ 7576 h 209"/>
                    <a:gd name="T36" fmla="+- 0 13289 8015"/>
                    <a:gd name="T37" fmla="*/ T36 w 5330"/>
                    <a:gd name="T38" fmla="+- 0 7576 7452"/>
                    <a:gd name="T39" fmla="*/ 7576 h 209"/>
                    <a:gd name="T40" fmla="+- 0 13255 8015"/>
                    <a:gd name="T41" fmla="*/ T40 w 5330"/>
                    <a:gd name="T42" fmla="+- 0 7556 7452"/>
                    <a:gd name="T43" fmla="*/ 7556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5330" h="209">
                      <a:moveTo>
                        <a:pt x="5240" y="104"/>
                      </a:moveTo>
                      <a:lnTo>
                        <a:pt x="5128" y="170"/>
                      </a:lnTo>
                      <a:lnTo>
                        <a:pt x="5124" y="184"/>
                      </a:lnTo>
                      <a:lnTo>
                        <a:pt x="5131" y="194"/>
                      </a:lnTo>
                      <a:lnTo>
                        <a:pt x="5137" y="205"/>
                      </a:lnTo>
                      <a:lnTo>
                        <a:pt x="5151" y="209"/>
                      </a:lnTo>
                      <a:lnTo>
                        <a:pt x="5291" y="127"/>
                      </a:lnTo>
                      <a:lnTo>
                        <a:pt x="5285" y="127"/>
                      </a:lnTo>
                      <a:lnTo>
                        <a:pt x="5285" y="124"/>
                      </a:lnTo>
                      <a:lnTo>
                        <a:pt x="5274" y="124"/>
                      </a:lnTo>
                      <a:lnTo>
                        <a:pt x="5240" y="10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38" name="Freeform 40">
                  <a:extLst>
                    <a:ext uri="{FF2B5EF4-FFF2-40B4-BE49-F238E27FC236}">
                      <a16:creationId xmlns:a16="http://schemas.microsoft.com/office/drawing/2014/main" id="{EC02A815-E791-498C-B493-48FE28D19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7452"/>
                  <a:ext cx="5330" cy="209"/>
                </a:xfrm>
                <a:custGeom>
                  <a:avLst/>
                  <a:gdLst>
                    <a:gd name="T0" fmla="+- 0 13217 8015"/>
                    <a:gd name="T1" fmla="*/ T0 w 5330"/>
                    <a:gd name="T2" fmla="+- 0 7534 7452"/>
                    <a:gd name="T3" fmla="*/ 7534 h 209"/>
                    <a:gd name="T4" fmla="+- 0 8015 8015"/>
                    <a:gd name="T5" fmla="*/ T4 w 5330"/>
                    <a:gd name="T6" fmla="+- 0 7534 7452"/>
                    <a:gd name="T7" fmla="*/ 7534 h 209"/>
                    <a:gd name="T8" fmla="+- 0 8015 8015"/>
                    <a:gd name="T9" fmla="*/ T8 w 5330"/>
                    <a:gd name="T10" fmla="+- 0 7579 7452"/>
                    <a:gd name="T11" fmla="*/ 7579 h 209"/>
                    <a:gd name="T12" fmla="+- 0 13217 8015"/>
                    <a:gd name="T13" fmla="*/ T12 w 5330"/>
                    <a:gd name="T14" fmla="+- 0 7579 7452"/>
                    <a:gd name="T15" fmla="*/ 7579 h 209"/>
                    <a:gd name="T16" fmla="+- 0 13255 8015"/>
                    <a:gd name="T17" fmla="*/ T16 w 5330"/>
                    <a:gd name="T18" fmla="+- 0 7556 7452"/>
                    <a:gd name="T19" fmla="*/ 7556 h 209"/>
                    <a:gd name="T20" fmla="+- 0 13217 8015"/>
                    <a:gd name="T21" fmla="*/ T20 w 5330"/>
                    <a:gd name="T22" fmla="+- 0 7534 7452"/>
                    <a:gd name="T23" fmla="*/ 7534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202" y="82"/>
                      </a:moveTo>
                      <a:lnTo>
                        <a:pt x="0" y="82"/>
                      </a:lnTo>
                      <a:lnTo>
                        <a:pt x="0" y="127"/>
                      </a:lnTo>
                      <a:lnTo>
                        <a:pt x="5202" y="127"/>
                      </a:lnTo>
                      <a:lnTo>
                        <a:pt x="5240" y="104"/>
                      </a:lnTo>
                      <a:lnTo>
                        <a:pt x="5202" y="8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39" name="Freeform 39">
                  <a:extLst>
                    <a:ext uri="{FF2B5EF4-FFF2-40B4-BE49-F238E27FC236}">
                      <a16:creationId xmlns:a16="http://schemas.microsoft.com/office/drawing/2014/main" id="{315EAD94-6E4A-4CCA-B9EB-9F1FFAC93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7452"/>
                  <a:ext cx="5330" cy="209"/>
                </a:xfrm>
                <a:custGeom>
                  <a:avLst/>
                  <a:gdLst>
                    <a:gd name="T0" fmla="+- 0 13306 8015"/>
                    <a:gd name="T1" fmla="*/ T0 w 5330"/>
                    <a:gd name="T2" fmla="+- 0 7534 7452"/>
                    <a:gd name="T3" fmla="*/ 7534 h 209"/>
                    <a:gd name="T4" fmla="+- 0 13300 8015"/>
                    <a:gd name="T5" fmla="*/ T4 w 5330"/>
                    <a:gd name="T6" fmla="+- 0 7534 7452"/>
                    <a:gd name="T7" fmla="*/ 7534 h 209"/>
                    <a:gd name="T8" fmla="+- 0 13300 8015"/>
                    <a:gd name="T9" fmla="*/ T8 w 5330"/>
                    <a:gd name="T10" fmla="+- 0 7579 7452"/>
                    <a:gd name="T11" fmla="*/ 7579 h 209"/>
                    <a:gd name="T12" fmla="+- 0 13306 8015"/>
                    <a:gd name="T13" fmla="*/ T12 w 5330"/>
                    <a:gd name="T14" fmla="+- 0 7579 7452"/>
                    <a:gd name="T15" fmla="*/ 7579 h 209"/>
                    <a:gd name="T16" fmla="+- 0 13345 8015"/>
                    <a:gd name="T17" fmla="*/ T16 w 5330"/>
                    <a:gd name="T18" fmla="+- 0 7556 7452"/>
                    <a:gd name="T19" fmla="*/ 7556 h 209"/>
                    <a:gd name="T20" fmla="+- 0 13306 8015"/>
                    <a:gd name="T21" fmla="*/ T20 w 5330"/>
                    <a:gd name="T22" fmla="+- 0 7534 7452"/>
                    <a:gd name="T23" fmla="*/ 7534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</a:cxnLst>
                  <a:rect l="0" t="0" r="r" b="b"/>
                  <a:pathLst>
                    <a:path w="5330" h="209">
                      <a:moveTo>
                        <a:pt x="5291" y="82"/>
                      </a:moveTo>
                      <a:lnTo>
                        <a:pt x="5285" y="82"/>
                      </a:lnTo>
                      <a:lnTo>
                        <a:pt x="5285" y="127"/>
                      </a:lnTo>
                      <a:lnTo>
                        <a:pt x="5291" y="127"/>
                      </a:lnTo>
                      <a:lnTo>
                        <a:pt x="5330" y="104"/>
                      </a:lnTo>
                      <a:lnTo>
                        <a:pt x="5291" y="8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0" name="Freeform 38">
                  <a:extLst>
                    <a:ext uri="{FF2B5EF4-FFF2-40B4-BE49-F238E27FC236}">
                      <a16:creationId xmlns:a16="http://schemas.microsoft.com/office/drawing/2014/main" id="{23E6F4BF-D514-4901-8AC5-2EE8788C2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7452"/>
                  <a:ext cx="5330" cy="209"/>
                </a:xfrm>
                <a:custGeom>
                  <a:avLst/>
                  <a:gdLst>
                    <a:gd name="T0" fmla="+- 0 13289 8015"/>
                    <a:gd name="T1" fmla="*/ T0 w 5330"/>
                    <a:gd name="T2" fmla="+- 0 7537 7452"/>
                    <a:gd name="T3" fmla="*/ 7537 h 209"/>
                    <a:gd name="T4" fmla="+- 0 13255 8015"/>
                    <a:gd name="T5" fmla="*/ T4 w 5330"/>
                    <a:gd name="T6" fmla="+- 0 7556 7452"/>
                    <a:gd name="T7" fmla="*/ 7556 h 209"/>
                    <a:gd name="T8" fmla="+- 0 13289 8015"/>
                    <a:gd name="T9" fmla="*/ T8 w 5330"/>
                    <a:gd name="T10" fmla="+- 0 7576 7452"/>
                    <a:gd name="T11" fmla="*/ 7576 h 209"/>
                    <a:gd name="T12" fmla="+- 0 13289 8015"/>
                    <a:gd name="T13" fmla="*/ T12 w 5330"/>
                    <a:gd name="T14" fmla="+- 0 7537 7452"/>
                    <a:gd name="T15" fmla="*/ 7537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5330" h="209">
                      <a:moveTo>
                        <a:pt x="5274" y="85"/>
                      </a:moveTo>
                      <a:lnTo>
                        <a:pt x="5240" y="104"/>
                      </a:lnTo>
                      <a:lnTo>
                        <a:pt x="5274" y="124"/>
                      </a:lnTo>
                      <a:lnTo>
                        <a:pt x="5274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1" name="Freeform 37">
                  <a:extLst>
                    <a:ext uri="{FF2B5EF4-FFF2-40B4-BE49-F238E27FC236}">
                      <a16:creationId xmlns:a16="http://schemas.microsoft.com/office/drawing/2014/main" id="{9134EC20-ABA2-4C70-A1B7-D1737AB03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7452"/>
                  <a:ext cx="5330" cy="209"/>
                </a:xfrm>
                <a:custGeom>
                  <a:avLst/>
                  <a:gdLst>
                    <a:gd name="T0" fmla="+- 0 13300 8015"/>
                    <a:gd name="T1" fmla="*/ T0 w 5330"/>
                    <a:gd name="T2" fmla="+- 0 7537 7452"/>
                    <a:gd name="T3" fmla="*/ 7537 h 209"/>
                    <a:gd name="T4" fmla="+- 0 13289 8015"/>
                    <a:gd name="T5" fmla="*/ T4 w 5330"/>
                    <a:gd name="T6" fmla="+- 0 7537 7452"/>
                    <a:gd name="T7" fmla="*/ 7537 h 209"/>
                    <a:gd name="T8" fmla="+- 0 13289 8015"/>
                    <a:gd name="T9" fmla="*/ T8 w 5330"/>
                    <a:gd name="T10" fmla="+- 0 7576 7452"/>
                    <a:gd name="T11" fmla="*/ 7576 h 209"/>
                    <a:gd name="T12" fmla="+- 0 13300 8015"/>
                    <a:gd name="T13" fmla="*/ T12 w 5330"/>
                    <a:gd name="T14" fmla="+- 0 7576 7452"/>
                    <a:gd name="T15" fmla="*/ 7576 h 209"/>
                    <a:gd name="T16" fmla="+- 0 13300 8015"/>
                    <a:gd name="T17" fmla="*/ T16 w 5330"/>
                    <a:gd name="T18" fmla="+- 0 7537 7452"/>
                    <a:gd name="T19" fmla="*/ 7537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</a:cxnLst>
                  <a:rect l="0" t="0" r="r" b="b"/>
                  <a:pathLst>
                    <a:path w="5330" h="209">
                      <a:moveTo>
                        <a:pt x="5285" y="85"/>
                      </a:moveTo>
                      <a:lnTo>
                        <a:pt x="5274" y="85"/>
                      </a:lnTo>
                      <a:lnTo>
                        <a:pt x="5274" y="124"/>
                      </a:lnTo>
                      <a:lnTo>
                        <a:pt x="5285" y="124"/>
                      </a:lnTo>
                      <a:lnTo>
                        <a:pt x="5285" y="8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42" name="Freeform 36">
                  <a:extLst>
                    <a:ext uri="{FF2B5EF4-FFF2-40B4-BE49-F238E27FC236}">
                      <a16:creationId xmlns:a16="http://schemas.microsoft.com/office/drawing/2014/main" id="{635E1985-5FC9-40A7-ADEB-E781CEA77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5" y="7452"/>
                  <a:ext cx="5330" cy="209"/>
                </a:xfrm>
                <a:custGeom>
                  <a:avLst/>
                  <a:gdLst>
                    <a:gd name="T0" fmla="+- 0 13166 8015"/>
                    <a:gd name="T1" fmla="*/ T0 w 5330"/>
                    <a:gd name="T2" fmla="+- 0 7452 7452"/>
                    <a:gd name="T3" fmla="*/ 7452 h 209"/>
                    <a:gd name="T4" fmla="+- 0 13152 8015"/>
                    <a:gd name="T5" fmla="*/ T4 w 5330"/>
                    <a:gd name="T6" fmla="+- 0 7456 7452"/>
                    <a:gd name="T7" fmla="*/ 7456 h 209"/>
                    <a:gd name="T8" fmla="+- 0 13146 8015"/>
                    <a:gd name="T9" fmla="*/ T8 w 5330"/>
                    <a:gd name="T10" fmla="+- 0 7466 7452"/>
                    <a:gd name="T11" fmla="*/ 7466 h 209"/>
                    <a:gd name="T12" fmla="+- 0 13139 8015"/>
                    <a:gd name="T13" fmla="*/ T12 w 5330"/>
                    <a:gd name="T14" fmla="+- 0 7477 7452"/>
                    <a:gd name="T15" fmla="*/ 7477 h 209"/>
                    <a:gd name="T16" fmla="+- 0 13143 8015"/>
                    <a:gd name="T17" fmla="*/ T16 w 5330"/>
                    <a:gd name="T18" fmla="+- 0 7491 7452"/>
                    <a:gd name="T19" fmla="*/ 7491 h 209"/>
                    <a:gd name="T20" fmla="+- 0 13255 8015"/>
                    <a:gd name="T21" fmla="*/ T20 w 5330"/>
                    <a:gd name="T22" fmla="+- 0 7556 7452"/>
                    <a:gd name="T23" fmla="*/ 7556 h 209"/>
                    <a:gd name="T24" fmla="+- 0 13289 8015"/>
                    <a:gd name="T25" fmla="*/ T24 w 5330"/>
                    <a:gd name="T26" fmla="+- 0 7537 7452"/>
                    <a:gd name="T27" fmla="*/ 7537 h 209"/>
                    <a:gd name="T28" fmla="+- 0 13300 8015"/>
                    <a:gd name="T29" fmla="*/ T28 w 5330"/>
                    <a:gd name="T30" fmla="+- 0 7537 7452"/>
                    <a:gd name="T31" fmla="*/ 7537 h 209"/>
                    <a:gd name="T32" fmla="+- 0 13300 8015"/>
                    <a:gd name="T33" fmla="*/ T32 w 5330"/>
                    <a:gd name="T34" fmla="+- 0 7534 7452"/>
                    <a:gd name="T35" fmla="*/ 7534 h 209"/>
                    <a:gd name="T36" fmla="+- 0 13306 8015"/>
                    <a:gd name="T37" fmla="*/ T36 w 5330"/>
                    <a:gd name="T38" fmla="+- 0 7534 7452"/>
                    <a:gd name="T39" fmla="*/ 7534 h 209"/>
                    <a:gd name="T40" fmla="+- 0 13166 8015"/>
                    <a:gd name="T41" fmla="*/ T40 w 5330"/>
                    <a:gd name="T42" fmla="+- 0 7452 7452"/>
                    <a:gd name="T43" fmla="*/ 7452 h 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</a:cxnLst>
                  <a:rect l="0" t="0" r="r" b="b"/>
                  <a:pathLst>
                    <a:path w="5330" h="209">
                      <a:moveTo>
                        <a:pt x="5151" y="0"/>
                      </a:moveTo>
                      <a:lnTo>
                        <a:pt x="5137" y="4"/>
                      </a:lnTo>
                      <a:lnTo>
                        <a:pt x="5131" y="14"/>
                      </a:lnTo>
                      <a:lnTo>
                        <a:pt x="5124" y="25"/>
                      </a:lnTo>
                      <a:lnTo>
                        <a:pt x="5128" y="39"/>
                      </a:lnTo>
                      <a:lnTo>
                        <a:pt x="5240" y="104"/>
                      </a:lnTo>
                      <a:lnTo>
                        <a:pt x="5274" y="85"/>
                      </a:lnTo>
                      <a:lnTo>
                        <a:pt x="5285" y="85"/>
                      </a:lnTo>
                      <a:lnTo>
                        <a:pt x="5285" y="82"/>
                      </a:lnTo>
                      <a:lnTo>
                        <a:pt x="5291" y="82"/>
                      </a:lnTo>
                      <a:lnTo>
                        <a:pt x="5151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E4A2D6-289E-4DCC-984B-2DF92E3B7D18}"/>
                </a:ext>
              </a:extLst>
            </p:cNvPr>
            <p:cNvSpPr/>
            <p:nvPr/>
          </p:nvSpPr>
          <p:spPr>
            <a:xfrm>
              <a:off x="5182929" y="3244333"/>
              <a:ext cx="152221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SCK – Serial Clock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0647140-5B2B-4C3B-A2EB-A8B85747690D}"/>
                </a:ext>
              </a:extLst>
            </p:cNvPr>
            <p:cNvSpPr/>
            <p:nvPr/>
          </p:nvSpPr>
          <p:spPr>
            <a:xfrm>
              <a:off x="5166261" y="3853933"/>
              <a:ext cx="2255319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MISO – Master In Slave Out</a:t>
              </a:r>
              <a:endParaRPr lang="en-US" altLang="en-US" sz="525" dirty="0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3287AC09-969F-4E85-A0C0-664B6E829CE2}"/>
                </a:ext>
              </a:extLst>
            </p:cNvPr>
            <p:cNvSpPr/>
            <p:nvPr/>
          </p:nvSpPr>
          <p:spPr>
            <a:xfrm>
              <a:off x="5112473" y="4391817"/>
              <a:ext cx="2255319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MOSI – Master Out Slave In</a:t>
              </a:r>
              <a:endParaRPr lang="en-US" altLang="en-US" sz="525" dirty="0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39F4F70-B46F-4C4C-8EC2-17DC9B7A8F85}"/>
                </a:ext>
              </a:extLst>
            </p:cNvPr>
            <p:cNvSpPr/>
            <p:nvPr/>
          </p:nvSpPr>
          <p:spPr>
            <a:xfrm>
              <a:off x="5183483" y="4920735"/>
              <a:ext cx="1445268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SS – Slave Select</a:t>
              </a:r>
              <a:endParaRPr lang="en-US" altLang="en-US" sz="1200" dirty="0">
                <a:latin typeface="Arial" panose="020B0604020202020204" pitchFamily="34" charset="0"/>
              </a:endParaRPr>
            </a:p>
          </p:txBody>
        </p:sp>
      </p:grp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70A8274-9FCD-4942-843E-1E61561DE79C}"/>
              </a:ext>
            </a:extLst>
          </p:cNvPr>
          <p:cNvSpPr/>
          <p:nvPr/>
        </p:nvSpPr>
        <p:spPr>
          <a:xfrm>
            <a:off x="0" y="198057"/>
            <a:ext cx="9144000" cy="300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algn="ctr">
              <a:lnSpc>
                <a:spcPts val="1609"/>
              </a:lnSpc>
            </a:pPr>
            <a:r>
              <a:rPr lang="en-US" sz="1800" b="1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Peripheral Interface ( SPI) Bus – Connection Diagram</a:t>
            </a:r>
          </a:p>
        </p:txBody>
      </p:sp>
    </p:spTree>
    <p:extLst>
      <p:ext uri="{BB962C8B-B14F-4D97-AF65-F5344CB8AC3E}">
        <p14:creationId xmlns:p14="http://schemas.microsoft.com/office/powerpoint/2010/main" val="208628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>
            <a:extLst>
              <a:ext uri="{FF2B5EF4-FFF2-40B4-BE49-F238E27FC236}">
                <a16:creationId xmlns:a16="http://schemas.microsoft.com/office/drawing/2014/main" id="{C394FBCC-55E2-42F6-9183-6954802EB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17" y="540605"/>
            <a:ext cx="7214168" cy="438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6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012A8A-35DD-495B-AB8C-5D01C3FB01B9}"/>
              </a:ext>
            </a:extLst>
          </p:cNvPr>
          <p:cNvSpPr/>
          <p:nvPr/>
        </p:nvSpPr>
        <p:spPr>
          <a:xfrm>
            <a:off x="0" y="842875"/>
            <a:ext cx="914400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must send the clock signal and select the Salve by enabling the CS signal.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chip select is an active low signal; hence, the main must send a logic 0 on this signal to select the Salve 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is a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full-duplex interface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both main and Salve  can send data at the same time via the MOSI and MISO lines respectively.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SPI communication, the data is simultaneously transmitted (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shifted out serially onto the MOSI/SDO bus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received (</a:t>
            </a:r>
            <a:r>
              <a:rPr lang="en-US" sz="1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on the bus (MISO/ SDI) is sampled or read 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serial clock edge synchronizes the shifting and sampling of the data.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7B85B9-6D04-4529-A5F9-C2C134483364}"/>
              </a:ext>
            </a:extLst>
          </p:cNvPr>
          <p:cNvSpPr/>
          <p:nvPr/>
        </p:nvSpPr>
        <p:spPr>
          <a:xfrm>
            <a:off x="1" y="100187"/>
            <a:ext cx="9143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>
                <a:solidFill>
                  <a:srgbClr val="3333FF"/>
                </a:solidFill>
                <a:latin typeface="AzbukaStd-Bold"/>
              </a:rPr>
              <a:t>Data Transmission in SPI</a:t>
            </a:r>
            <a:endParaRPr lang="en-US" sz="27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86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28FEAA-9BDE-44D8-AF26-CEF268A9AEA7}"/>
              </a:ext>
            </a:extLst>
          </p:cNvPr>
          <p:cNvSpPr/>
          <p:nvPr/>
        </p:nvSpPr>
        <p:spPr>
          <a:xfrm>
            <a:off x="0" y="649200"/>
            <a:ext cx="9144000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 polarity (CPOL)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 Phase(CPHA)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two parameters that are used to form four unique modes to provide flexibility in communication between master and slave.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SPI interface provides the user with flexibility to select the rising or falling edge of the clock to sample and/or shift the data.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CPHA bit selects the clock phase. Depending on the CPHA bit, the rising or falling clock edge is used to sample and/or shift the data.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must select the clock polarity and clock phase, as per the requirement of the Salve 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30558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46FC2-C9CD-42F9-A55E-1F0F7E26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3" y="865136"/>
            <a:ext cx="8264606" cy="4206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F4D15B-6A8B-4CD1-A5FA-D0C8687DB85C}"/>
              </a:ext>
            </a:extLst>
          </p:cNvPr>
          <p:cNvSpPr/>
          <p:nvPr/>
        </p:nvSpPr>
        <p:spPr>
          <a:xfrm>
            <a:off x="460253" y="234655"/>
            <a:ext cx="37240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3333FF"/>
                </a:solidFill>
                <a:latin typeface="AzbukaStd-Bold"/>
              </a:rPr>
              <a:t>SPI Modes with CPOL and CPHA</a:t>
            </a:r>
            <a:endParaRPr lang="en-US" sz="21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4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F500A7-8CF8-4F56-A29E-60625D5B2103}"/>
              </a:ext>
            </a:extLst>
          </p:cNvPr>
          <p:cNvSpPr/>
          <p:nvPr/>
        </p:nvSpPr>
        <p:spPr>
          <a:xfrm>
            <a:off x="0" y="2709582"/>
            <a:ext cx="9144000" cy="2433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B8DBA-4CC3-4970-ADE5-FA4C678C402B}"/>
              </a:ext>
            </a:extLst>
          </p:cNvPr>
          <p:cNvSpPr/>
          <p:nvPr/>
        </p:nvSpPr>
        <p:spPr>
          <a:xfrm>
            <a:off x="0" y="0"/>
            <a:ext cx="9144000" cy="271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75E14-379B-4154-826D-A262044BB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0934" y="190402"/>
            <a:ext cx="4797237" cy="243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5F6DAD-26A9-4429-B141-99A605B40B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43953" y="2714611"/>
            <a:ext cx="4914899" cy="24288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FEC81B-4706-4798-B926-8529D029DCD5}"/>
              </a:ext>
            </a:extLst>
          </p:cNvPr>
          <p:cNvSpPr/>
          <p:nvPr/>
        </p:nvSpPr>
        <p:spPr>
          <a:xfrm>
            <a:off x="0" y="59846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MODE- 0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4996C0-3576-48BC-9C3D-41EA1E01A44A}"/>
              </a:ext>
            </a:extLst>
          </p:cNvPr>
          <p:cNvSpPr/>
          <p:nvPr/>
        </p:nvSpPr>
        <p:spPr>
          <a:xfrm>
            <a:off x="0" y="2883729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MODE- 1</a:t>
            </a:r>
            <a:endParaRPr lang="en-US" sz="24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00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0" y="422922"/>
            <a:ext cx="7315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/>
            <a:r>
              <a:rPr lang="en-US" sz="2800" b="1" dirty="0">
                <a:solidFill>
                  <a:schemeClr val="bg1"/>
                </a:solidFill>
              </a:rPr>
              <a:t>IoT Physical Devices and Endpoints - Arduino UNO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680DE-8366-4938-954E-17C89239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000" y="0"/>
            <a:ext cx="1161000" cy="108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29B9F-7107-42BF-C61F-31236CC92753}"/>
              </a:ext>
            </a:extLst>
          </p:cNvPr>
          <p:cNvSpPr txBox="1"/>
          <p:nvPr/>
        </p:nvSpPr>
        <p:spPr>
          <a:xfrm>
            <a:off x="228601" y="1438801"/>
            <a:ext cx="5867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3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Introduction to Arduino</a:t>
            </a:r>
          </a:p>
          <a:p>
            <a:pPr marL="3873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Arduino UNO</a:t>
            </a:r>
          </a:p>
          <a:p>
            <a:pPr marL="3873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Hardware layout</a:t>
            </a:r>
          </a:p>
          <a:p>
            <a:pPr marL="3873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Interfaces</a:t>
            </a:r>
          </a:p>
          <a:p>
            <a:pPr marL="101600" indent="0" algn="just">
              <a:buNone/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3333FF"/>
                </a:solidFill>
              </a:rPr>
              <a:t>I2C </a:t>
            </a:r>
          </a:p>
          <a:p>
            <a:pPr marL="101600" indent="0" algn="just">
              <a:buNone/>
            </a:pPr>
            <a:r>
              <a:rPr lang="en-US" sz="2400" b="1" dirty="0">
                <a:solidFill>
                  <a:srgbClr val="3333FF"/>
                </a:solidFill>
              </a:rPr>
              <a:t>	SPI </a:t>
            </a:r>
          </a:p>
          <a:p>
            <a:pPr marL="101600" indent="0" algn="just">
              <a:buNone/>
            </a:pPr>
            <a:r>
              <a:rPr lang="en-US" sz="2400" b="1" dirty="0">
                <a:solidFill>
                  <a:srgbClr val="3333FF"/>
                </a:solidFill>
              </a:rPr>
              <a:t>	Parallel </a:t>
            </a:r>
          </a:p>
          <a:p>
            <a:pPr marL="3873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Digital I/O and Analog I/O functions</a:t>
            </a:r>
          </a:p>
          <a:p>
            <a:pPr marL="3873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Arduino programming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E247DC-BC01-431A-B349-97917130EBE3}"/>
              </a:ext>
            </a:extLst>
          </p:cNvPr>
          <p:cNvSpPr/>
          <p:nvPr/>
        </p:nvSpPr>
        <p:spPr>
          <a:xfrm>
            <a:off x="0" y="2709582"/>
            <a:ext cx="9144000" cy="2433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8EB19-5CB2-4CE6-A9A2-12BC93B8B2EB}"/>
              </a:ext>
            </a:extLst>
          </p:cNvPr>
          <p:cNvSpPr/>
          <p:nvPr/>
        </p:nvSpPr>
        <p:spPr>
          <a:xfrm>
            <a:off x="0" y="0"/>
            <a:ext cx="9144000" cy="271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94F86A-256F-4C8F-A958-6F9C37398BFA}"/>
              </a:ext>
            </a:extLst>
          </p:cNvPr>
          <p:cNvSpPr/>
          <p:nvPr/>
        </p:nvSpPr>
        <p:spPr>
          <a:xfrm>
            <a:off x="95190" y="106910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MODE- 2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23EE7B-855D-42D8-9F87-372F79D30209}"/>
              </a:ext>
            </a:extLst>
          </p:cNvPr>
          <p:cNvSpPr/>
          <p:nvPr/>
        </p:nvSpPr>
        <p:spPr>
          <a:xfrm>
            <a:off x="128809" y="2897175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MODE- 3</a:t>
            </a:r>
            <a:endParaRPr lang="en-US" sz="2400" dirty="0">
              <a:solidFill>
                <a:srgbClr val="3333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C1107-7055-4453-A506-D30C4671C887}"/>
              </a:ext>
            </a:extLst>
          </p:cNvPr>
          <p:cNvPicPr/>
          <p:nvPr/>
        </p:nvPicPr>
        <p:blipFill rotWithShape="1">
          <a:blip r:embed="rId2"/>
          <a:srcRect b="4444"/>
          <a:stretch/>
        </p:blipFill>
        <p:spPr>
          <a:xfrm>
            <a:off x="2343150" y="0"/>
            <a:ext cx="5153585" cy="2662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5F3E8-9CA8-4CF2-A4BC-4E5B53981CDA}"/>
              </a:ext>
            </a:extLst>
          </p:cNvPr>
          <p:cNvPicPr/>
          <p:nvPr/>
        </p:nvPicPr>
        <p:blipFill rotWithShape="1">
          <a:blip r:embed="rId3"/>
          <a:srcRect b="2574"/>
          <a:stretch/>
        </p:blipFill>
        <p:spPr>
          <a:xfrm>
            <a:off x="2336426" y="2736799"/>
            <a:ext cx="5160309" cy="24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A4A53E-55A4-47E8-A435-CC49D2B41B8B}"/>
              </a:ext>
            </a:extLst>
          </p:cNvPr>
          <p:cNvGraphicFramePr>
            <a:graphicFrameLocks noGrp="1"/>
          </p:cNvGraphicFramePr>
          <p:nvPr/>
        </p:nvGraphicFramePr>
        <p:xfrm>
          <a:off x="-7296" y="1"/>
          <a:ext cx="9144000" cy="5328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59777897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203753367"/>
                    </a:ext>
                  </a:extLst>
                </a:gridCol>
              </a:tblGrid>
              <a:tr h="417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dirty="0">
                          <a:effectLst/>
                        </a:rPr>
                        <a:t>I2C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84903536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It supports multi masters.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It supports only one master.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37883672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It needs a maximum of 2 wires.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>
                          <a:effectLst/>
                        </a:rPr>
                        <a:t>It needs a minimum of 4 wires and the maximum is based on the number of slaves.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4754672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It is half-duplex communication as it has only one wire for Tx and Rx.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It is full-duplex communication as it has separate wires for Rx and Tx.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64870706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>
                          <a:effectLst/>
                        </a:rPr>
                        <a:t>It is slower than the SPI.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It is faster than the I2C.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995138908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>
                          <a:effectLst/>
                        </a:rPr>
                        <a:t>I2C has an acknowledgment mechanism.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This doesn’t have an acknowledgment mechanism.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2804096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In this protocol, the slave has to have a unique address.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In this protocol, the slave doesn’t need an address. Master will use the SS/CS wire to select the slaves.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587144493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>
                          <a:effectLst/>
                        </a:rPr>
                        <a:t>Due to Start, Stop, Address bits, it has overhead.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But it will directly start the data transfer. Start and Stop are not required. So, no overhead here.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17239566"/>
                  </a:ext>
                </a:extLst>
              </a:tr>
              <a:tr h="590531"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I2C is better for long-distance.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 algn="just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SPI is better for a short distance.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6311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44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5EFF4D13-C1EB-42F9-87E8-9A8EC6A2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45" y="1119678"/>
            <a:ext cx="5658973" cy="356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85FC5A-B697-4091-AEE4-2B1526A55183}"/>
              </a:ext>
            </a:extLst>
          </p:cNvPr>
          <p:cNvSpPr/>
          <p:nvPr/>
        </p:nvSpPr>
        <p:spPr>
          <a:xfrm>
            <a:off x="293342" y="119073"/>
            <a:ext cx="4340484" cy="440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>
              <a:lnSpc>
                <a:spcPct val="115000"/>
              </a:lnSpc>
            </a:pP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b</a:t>
            </a:r>
            <a:r>
              <a:rPr lang="en-US" sz="2100" b="1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</a:t>
            </a:r>
            <a:r>
              <a:rPr lang="en-US" sz="2100" b="1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2100" b="1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100" b="1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100" b="1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00" b="1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00" b="1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r>
              <a:rPr lang="en-US" sz="2100" b="1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sz="105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A7C0B-F427-4BD1-839A-51463FC88A05}"/>
              </a:ext>
            </a:extLst>
          </p:cNvPr>
          <p:cNvSpPr/>
          <p:nvPr/>
        </p:nvSpPr>
        <p:spPr>
          <a:xfrm>
            <a:off x="804283" y="674572"/>
            <a:ext cx="2316275" cy="305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>
              <a:lnSpc>
                <a:spcPts val="1609"/>
              </a:lnSpc>
            </a:pP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</a:t>
            </a:r>
            <a:r>
              <a:rPr lang="en-US" sz="1800" b="1" spc="-8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800" b="1" spc="-19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1800" b="1" spc="-26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lang="en-US" sz="9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81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F1761-3300-4017-982C-A4684D62FA98}"/>
              </a:ext>
            </a:extLst>
          </p:cNvPr>
          <p:cNvSpPr/>
          <p:nvPr/>
        </p:nvSpPr>
        <p:spPr>
          <a:xfrm>
            <a:off x="74949" y="374339"/>
            <a:ext cx="8724275" cy="463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3415" marR="6191" indent="-257175" algn="just">
              <a:lnSpc>
                <a:spcPct val="104000"/>
              </a:lnSpc>
              <a:spcBef>
                <a:spcPts val="98"/>
              </a:spcBef>
              <a:tabLst>
                <a:tab pos="647700" algn="l"/>
              </a:tabLst>
            </a:pP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On-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 with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</a:p>
          <a:p>
            <a:pPr marL="653415" marR="6191" indent="-257175" algn="just">
              <a:lnSpc>
                <a:spcPct val="104000"/>
              </a:lnSpc>
              <a:spcBef>
                <a:spcPts val="9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6240" algn="just">
              <a:lnSpc>
                <a:spcPts val="1729"/>
              </a:lnSpc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ocess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ded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</a:p>
          <a:p>
            <a:pPr marL="396240" algn="just">
              <a:lnSpc>
                <a:spcPts val="1729"/>
              </a:lnSpc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3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be direc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nected</a:t>
            </a:r>
            <a:r>
              <a:rPr lang="en-US" sz="1200" spc="-3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this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3415" marR="515779" indent="-257175" algn="just">
              <a:lnSpc>
                <a:spcPct val="104000"/>
              </a:lnSpc>
              <a:spcBef>
                <a:spcPts val="68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ugh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troll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the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trol</a:t>
            </a:r>
            <a:r>
              <a:rPr lang="en-US" sz="1200" spc="-3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</a:p>
          <a:p>
            <a:pPr marL="653415" marR="515779" indent="-257175" algn="just">
              <a:lnSpc>
                <a:spcPct val="104000"/>
              </a:lnSpc>
              <a:spcBef>
                <a:spcPts val="6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9140" algn="just">
              <a:lnSpc>
                <a:spcPct val="115000"/>
              </a:lnSpc>
              <a:spcBef>
                <a:spcPts val="4"/>
              </a:spcBef>
              <a:tabLst>
                <a:tab pos="1076325" algn="l"/>
              </a:tabLst>
            </a:pPr>
            <a:r>
              <a:rPr lang="en-US" sz="1200" b="1" spc="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</a:t>
            </a:r>
            <a:r>
              <a:rPr lang="en-US" sz="1200" b="1" spc="-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ad/</a:t>
            </a:r>
            <a:r>
              <a:rPr lang="en-US" sz="1200" b="1" spc="-53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rite</a:t>
            </a:r>
            <a:r>
              <a:rPr lang="en-US" sz="12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sz="1200" b="1" spc="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9140" algn="just">
              <a:lnSpc>
                <a:spcPct val="115000"/>
              </a:lnSpc>
              <a:spcBef>
                <a:spcPts val="75"/>
              </a:spcBef>
              <a:tabLst>
                <a:tab pos="1076325" algn="l"/>
              </a:tabLst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De</a:t>
            </a:r>
            <a:r>
              <a:rPr lang="en-US" sz="1200" b="1" spc="8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b="1" spc="-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spc="-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200" b="1" spc="-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ect</a:t>
            </a:r>
            <a:r>
              <a:rPr lang="en-US" sz="1200" b="1" spc="-23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sz="1200" b="1" spc="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  <a:p>
            <a:pPr marL="739140" algn="just">
              <a:lnSpc>
                <a:spcPct val="115000"/>
              </a:lnSpc>
              <a:spcBef>
                <a:spcPts val="75"/>
              </a:spcBef>
              <a:tabLst>
                <a:tab pos="1076325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ive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ice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ect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asserted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ocessor</a:t>
            </a: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direc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r>
              <a:rPr lang="en-US" sz="1200" spc="-3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data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troll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trol</a:t>
            </a:r>
            <a:r>
              <a:rPr lang="en-US" sz="1200" spc="-3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b="1" spc="-4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1200" spc="-11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1200" b="1" spc="-45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b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rit</a:t>
            </a:r>
            <a:r>
              <a:rPr lang="en-US" sz="1200" b="1" spc="-15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device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b="1" i="1" spc="8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200" b="1" i="1" spc="-19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="1" i="1" spc="-49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ocessor</a:t>
            </a:r>
            <a:r>
              <a:rPr lang="en-US" sz="1200" b="1" i="1" spc="-23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b="1" i="1" spc="8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 i="1" spc="-19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ra</a:t>
            </a:r>
            <a:r>
              <a:rPr lang="en-US" sz="1200" b="1" i="1" spc="8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en-US" sz="1200" b="1" i="1" spc="-19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200" b="1" i="1" spc="-4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b="1" i="1" spc="8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 i="1" spc="-49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</a:t>
            </a:r>
            <a:r>
              <a:rPr lang="en-US" sz="1200" b="1" i="1" spc="-30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ass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1200" spc="-3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</a:t>
            </a: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b="1" i="1" spc="8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 i="1" spc="-53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</a:t>
            </a:r>
            <a:r>
              <a:rPr lang="en-US" sz="1200" b="1" i="1" spc="-38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</a:t>
            </a:r>
            <a:r>
              <a:rPr lang="en-US" sz="1200" b="1" i="1" spc="4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 i="1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1200" b="1" i="1" spc="-23" dirty="0">
                <a:solidFill>
                  <a:srgbClr val="3333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rcuit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era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1200" spc="-3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chip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ect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1200" spc="-3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396240" algn="just">
              <a:lnSpc>
                <a:spcPct val="115000"/>
              </a:lnSpc>
              <a:spcBef>
                <a:spcPts val="68"/>
              </a:spcBef>
              <a:tabLst>
                <a:tab pos="647700" algn="l"/>
              </a:tabLst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3415" marR="90488" indent="-257175" algn="just">
              <a:lnSpc>
                <a:spcPct val="104000"/>
              </a:lnSpc>
              <a:spcBef>
                <a:spcPts val="71"/>
              </a:spcBef>
              <a:tabLst>
                <a:tab pos="647700" algn="l"/>
              </a:tabLst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•	</a:t>
            </a:r>
            <a:r>
              <a:rPr lang="en-US" sz="1200" spc="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hen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ress</a:t>
            </a:r>
            <a:r>
              <a:rPr lang="en-US" sz="1200" spc="-2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ocess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3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assigned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e,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ivat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ect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en-US" sz="1200" spc="-1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there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spc="-26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1200" spc="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spc="-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</a:t>
            </a:r>
            <a:r>
              <a:rPr lang="en-US" sz="1200" spc="4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spc="-19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sz="1200" spc="-8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9BD06-6E49-454B-BA28-11B9277A96D3}"/>
              </a:ext>
            </a:extLst>
          </p:cNvPr>
          <p:cNvSpPr/>
          <p:nvPr/>
        </p:nvSpPr>
        <p:spPr>
          <a:xfrm>
            <a:off x="0" y="100854"/>
            <a:ext cx="2668249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>
              <a:lnSpc>
                <a:spcPts val="1609"/>
              </a:lnSpc>
            </a:pPr>
            <a:r>
              <a:rPr 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</a:t>
            </a:r>
            <a:r>
              <a:rPr lang="en-US" sz="2100" b="1" spc="-8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b="1" spc="-19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100" b="1" spc="-26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lang="en-US" sz="105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599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>
            <a:extLst>
              <a:ext uri="{FF2B5EF4-FFF2-40B4-BE49-F238E27FC236}">
                <a16:creationId xmlns:a16="http://schemas.microsoft.com/office/drawing/2014/main" id="{87566455-110D-4AD5-981B-CACC85452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1" y="327492"/>
            <a:ext cx="7719756" cy="46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2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89DB-DDC9-91F9-8A9A-9BC89E31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100"/>
            <a:ext cx="5492400" cy="766200"/>
          </a:xfrm>
        </p:spPr>
        <p:txBody>
          <a:bodyPr/>
          <a:lstStyle/>
          <a:p>
            <a:r>
              <a:rPr lang="en-US" sz="3200" dirty="0"/>
              <a:t>Introduction to Arduino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55FD9-0E09-28F5-7D31-E57D755F5EA0}"/>
              </a:ext>
            </a:extLst>
          </p:cNvPr>
          <p:cNvSpPr txBox="1"/>
          <p:nvPr/>
        </p:nvSpPr>
        <p:spPr>
          <a:xfrm>
            <a:off x="52466" y="1380132"/>
            <a:ext cx="89940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2005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Massimo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Banzi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David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Cuartielles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Tom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Igoe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GianlucaMartino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and David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Mellis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Interaction Design Institute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Ivreain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Ivrea, Italy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Aneasy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-to-use programmable device for interactive art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Easy to connect to various things (such as relays, motors, and sensors),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Easy to program.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Inexpensive to make it cost-effective for students and artists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AVR family of 8-bit microcontroller (MCU or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μC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devices from Atmel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Designed a self-contained circuit board with easy-to-use connections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Wrote bootloader firmware for the microcontroller,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Integrated it all into a simple development environment that used programs called “sketches.” </a:t>
            </a:r>
            <a:r>
              <a:rPr lang="en-US" sz="18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Arduino.</a:t>
            </a:r>
          </a:p>
        </p:txBody>
      </p:sp>
    </p:spTree>
    <p:extLst>
      <p:ext uri="{BB962C8B-B14F-4D97-AF65-F5344CB8AC3E}">
        <p14:creationId xmlns:p14="http://schemas.microsoft.com/office/powerpoint/2010/main" val="296894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1899C3-AB97-4C1D-5DD7-5F0CB9EAE419}"/>
              </a:ext>
            </a:extLst>
          </p:cNvPr>
          <p:cNvSpPr txBox="1"/>
          <p:nvPr/>
        </p:nvSpPr>
        <p:spPr>
          <a:xfrm>
            <a:off x="0" y="134237"/>
            <a:ext cx="9144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is an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open-source microcontroller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that enables programming and interaction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It is programmed in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C/C++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with an Arduino library to allow it to access the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Allows for more flexible programmability and the ability to use electronics that can interface with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is open source –the plans for the circuits are available online for free to anyone who wants to use and create their own board based on the schematics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Allows for considerable customizability in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Users have built Arduinos of different sizes, shapes, and power levels to control their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is composed of two major parts: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board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which is a piece of </a:t>
            </a:r>
            <a:r>
              <a:rPr lang="en-US" sz="18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hardware 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you work on when you build your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</a:t>
            </a:r>
            <a:r>
              <a:rPr lang="en-US" sz="18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IDE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which is a piece of </a:t>
            </a:r>
            <a:r>
              <a:rPr lang="en-US" sz="18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software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you run on your computer. You use the IDE to create a sketch (a small computer program) that you upload to the Arduino board.</a:t>
            </a:r>
          </a:p>
        </p:txBody>
      </p:sp>
    </p:spTree>
    <p:extLst>
      <p:ext uri="{BB962C8B-B14F-4D97-AF65-F5344CB8AC3E}">
        <p14:creationId xmlns:p14="http://schemas.microsoft.com/office/powerpoint/2010/main" val="9511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216B2-547F-66A0-9BEA-DB3A958DC043}"/>
              </a:ext>
            </a:extLst>
          </p:cNvPr>
          <p:cNvSpPr txBox="1"/>
          <p:nvPr/>
        </p:nvSpPr>
        <p:spPr>
          <a:xfrm>
            <a:off x="0" y="573970"/>
            <a:ext cx="906155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It is a multiplatform environment –runs on Windows, Macintosh, and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 –which is an easy-to-use development environment used by artists and designers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You program it via a USB cable, not a serial port.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It is open-source hardware and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hardware is cheap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There is an active community of users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Arduino project was developed in an educational environment, and is therefore, great for newcomers to get things working quickly.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1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D2308-5AA8-5DD1-7246-AE63FF45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8391" cy="4259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91CC7-7500-463D-A857-D6DAB6852B78}"/>
              </a:ext>
            </a:extLst>
          </p:cNvPr>
          <p:cNvSpPr txBox="1"/>
          <p:nvPr/>
        </p:nvSpPr>
        <p:spPr>
          <a:xfrm>
            <a:off x="7204647" y="674557"/>
            <a:ext cx="1707005" cy="369332"/>
          </a:xfrm>
          <a:prstGeom prst="rect">
            <a:avLst/>
          </a:prstGeom>
          <a:solidFill>
            <a:srgbClr val="0066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74007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B0D28E-D77B-490F-97A5-9CF6999F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103" y="0"/>
            <a:ext cx="819897" cy="763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0E47E-D80D-6BFD-BF5F-406EAD44514F}"/>
              </a:ext>
            </a:extLst>
          </p:cNvPr>
          <p:cNvSpPr txBox="1"/>
          <p:nvPr/>
        </p:nvSpPr>
        <p:spPr>
          <a:xfrm>
            <a:off x="0" y="0"/>
            <a:ext cx="9144000" cy="7899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Arduino UNO is a popular microcontroller board based on the </a:t>
            </a:r>
            <a:r>
              <a:rPr lang="en-US" sz="16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ATmega328P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. Here are some key features and specifications: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15FDF0-8B63-AAE5-17F0-903C80BCDDFD}"/>
              </a:ext>
            </a:extLst>
          </p:cNvPr>
          <p:cNvGrpSpPr/>
          <p:nvPr/>
        </p:nvGrpSpPr>
        <p:grpSpPr>
          <a:xfrm>
            <a:off x="224852" y="741233"/>
            <a:ext cx="7734924" cy="4109959"/>
            <a:chOff x="0" y="1099122"/>
            <a:chExt cx="7734924" cy="41099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A5224C-9DC8-C953-A631-9C2D11EBC0F3}"/>
                </a:ext>
              </a:extLst>
            </p:cNvPr>
            <p:cNvSpPr txBox="1"/>
            <p:nvPr/>
          </p:nvSpPr>
          <p:spPr>
            <a:xfrm>
              <a:off x="202367" y="1099122"/>
              <a:ext cx="7532557" cy="396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Microcontroller	: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ATmega328P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Operating Voltage	:</a:t>
              </a:r>
              <a:r>
                <a:rPr lang="en-US" sz="1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5V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Digital I/O Pins	: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14 (of which 6 can provide PWM output)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Analog Input Pins	: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6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Flash Memory	: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32 KB (ATmega328P) of which 0.5 KB is used by the bootloader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SRAM		: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2 KB (ATmega328P)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EEPROM		: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1 KB (ATmega328P)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3333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Clock Speed	: </a:t>
              </a:r>
              <a:r>
                <a:rPr lang="en-US" sz="1600" b="1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16 MHz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4CA90F2-29B8-58C6-6C7C-4AF94878F75A}"/>
                </a:ext>
              </a:extLst>
            </p:cNvPr>
            <p:cNvSpPr/>
            <p:nvPr/>
          </p:nvSpPr>
          <p:spPr>
            <a:xfrm>
              <a:off x="0" y="1154242"/>
              <a:ext cx="7375160" cy="405483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35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16EC8A-F55F-2518-A8D2-B20F3704CAE3}"/>
              </a:ext>
            </a:extLst>
          </p:cNvPr>
          <p:cNvSpPr txBox="1"/>
          <p:nvPr/>
        </p:nvSpPr>
        <p:spPr>
          <a:xfrm>
            <a:off x="0" y="0"/>
            <a:ext cx="9144000" cy="5103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3333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Hardware Overview 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Microcontroller: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heart of the Arduino UNO is the ATmega328P microcontroller, which includes all the necessary components to operate and interface with various peripherals.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 Digital I/O Pins: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There are 14 digital input/output pins (D0 to D13), six of which can be used as PWM outputs (pins 3, 5, 6, 9, 10, and 11).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3. Analog Input Pins: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There are 6 analog inputs (A0 to A5), each providing 10 bits of resolution (i.e., 1024 different values).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 Power Jack: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board can be powered via a USB connection or with an external power supply. The power source is selected automatically.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5. Reset Button</a:t>
            </a:r>
            <a:r>
              <a:rPr lang="en-US" sz="15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Allows you to reset the board manually.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6. USB Connection: </a:t>
            </a:r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Used for power, programming, and serial communication with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821883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 Co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 Co" id="{1CE07D53-D6ED-4561-87E0-D7685E472055}" vid="{D0CA6871-408D-4513-BE58-FD794280D8BB}"/>
    </a:ext>
  </a:extLst>
</a:theme>
</file>

<file path=ppt/theme/theme2.xml><?xml version="1.0" encoding="utf-8"?>
<a:theme xmlns:a="http://schemas.openxmlformats.org/drawingml/2006/main" name="1_Theme1 Co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 Co" id="{1CE07D53-D6ED-4561-87E0-D7685E472055}" vid="{D0CA6871-408D-4513-BE58-FD794280D8BB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10638</TotalTime>
  <Words>2747</Words>
  <Application>Microsoft Office PowerPoint</Application>
  <PresentationFormat>On-screen Show (16:9)</PresentationFormat>
  <Paragraphs>320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Roboto Condensed</vt:lpstr>
      <vt:lpstr>Times New Roman</vt:lpstr>
      <vt:lpstr>Roboto Condensed Light</vt:lpstr>
      <vt:lpstr>Courier New</vt:lpstr>
      <vt:lpstr>Arvo</vt:lpstr>
      <vt:lpstr>AzbukaStd-Medium</vt:lpstr>
      <vt:lpstr>Arial</vt:lpstr>
      <vt:lpstr>Calibri</vt:lpstr>
      <vt:lpstr>AzbukaStd-Bold</vt:lpstr>
      <vt:lpstr>Theme1 Co</vt:lpstr>
      <vt:lpstr>1_Theme1 Co</vt:lpstr>
      <vt:lpstr>Internet of Things &amp; Its Applications</vt:lpstr>
      <vt:lpstr>PowerPoint Presentation</vt:lpstr>
      <vt:lpstr>IoT Physical Devices and Endpoints - Arduino UNO</vt:lpstr>
      <vt:lpstr>Introduction to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ORGANIZATION  &amp;  ARCHITECTURE</dc:title>
  <dc:creator>Phanindra Thota</dc:creator>
  <cp:lastModifiedBy>Phanindra Thota</cp:lastModifiedBy>
  <cp:revision>514</cp:revision>
  <dcterms:modified xsi:type="dcterms:W3CDTF">2024-09-28T11:01:57Z</dcterms:modified>
</cp:coreProperties>
</file>